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Bebas Neue" panose="020B0606020202050201" pitchFamily="34" charset="0"/>
      <p:regular r:id="rId14"/>
    </p:embeddedFont>
    <p:embeddedFont>
      <p:font typeface="Calibri" panose="020F0502020204030204" pitchFamily="34" charset="0"/>
      <p:regular r:id="rId15"/>
      <p:bold r:id="rId16"/>
      <p:italic r:id="rId17"/>
      <p:boldItalic r:id="rId18"/>
    </p:embeddedFont>
    <p:embeddedFont>
      <p:font typeface="Canva Sans"/>
      <p:regular r:id="rId19"/>
    </p:embeddedFont>
    <p:embeddedFont>
      <p:font typeface="Canva Sans Bold"/>
      <p:regular r:id="rId20"/>
    </p:embeddedFont>
    <p:embeddedFont>
      <p:font typeface="Canva Sans Italics"/>
      <p:regular r:id="rId21"/>
    </p:embeddedFont>
    <p:embeddedFont>
      <p:font typeface="Proxima Nova"/>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43" d="100"/>
          <a:sy n="43" d="100"/>
        </p:scale>
        <p:origin x="740"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yatri Gosavi" userId="335a494a32a51a18" providerId="LiveId" clId="{BC4CFA95-CBE9-4F4F-ACAA-7F32FBC444A4}"/>
    <pc:docChg chg="undo custSel modSld">
      <pc:chgData name="Gayatri Gosavi" userId="335a494a32a51a18" providerId="LiveId" clId="{BC4CFA95-CBE9-4F4F-ACAA-7F32FBC444A4}" dt="2023-11-07T09:09:12.868" v="8" actId="14100"/>
      <pc:docMkLst>
        <pc:docMk/>
      </pc:docMkLst>
      <pc:sldChg chg="modSp mod">
        <pc:chgData name="Gayatri Gosavi" userId="335a494a32a51a18" providerId="LiveId" clId="{BC4CFA95-CBE9-4F4F-ACAA-7F32FBC444A4}" dt="2023-11-07T09:08:40.712" v="3" actId="14100"/>
        <pc:sldMkLst>
          <pc:docMk/>
          <pc:sldMk cId="0" sldId="256"/>
        </pc:sldMkLst>
        <pc:spChg chg="mod">
          <ac:chgData name="Gayatri Gosavi" userId="335a494a32a51a18" providerId="LiveId" clId="{BC4CFA95-CBE9-4F4F-ACAA-7F32FBC444A4}" dt="2023-11-07T09:08:40.712" v="3" actId="14100"/>
          <ac:spMkLst>
            <pc:docMk/>
            <pc:sldMk cId="0" sldId="256"/>
            <ac:spMk id="7" creationId="{00000000-0000-0000-0000-000000000000}"/>
          </ac:spMkLst>
        </pc:spChg>
        <pc:grpChg chg="mod">
          <ac:chgData name="Gayatri Gosavi" userId="335a494a32a51a18" providerId="LiveId" clId="{BC4CFA95-CBE9-4F4F-ACAA-7F32FBC444A4}" dt="2023-11-07T09:08:34.542" v="2" actId="1076"/>
          <ac:grpSpMkLst>
            <pc:docMk/>
            <pc:sldMk cId="0" sldId="256"/>
            <ac:grpSpMk id="3" creationId="{00000000-0000-0000-0000-000000000000}"/>
          </ac:grpSpMkLst>
        </pc:grpChg>
      </pc:sldChg>
      <pc:sldChg chg="modSp mod">
        <pc:chgData name="Gayatri Gosavi" userId="335a494a32a51a18" providerId="LiveId" clId="{BC4CFA95-CBE9-4F4F-ACAA-7F32FBC444A4}" dt="2023-11-07T09:09:12.868" v="8" actId="14100"/>
        <pc:sldMkLst>
          <pc:docMk/>
          <pc:sldMk cId="0" sldId="260"/>
        </pc:sldMkLst>
        <pc:spChg chg="mod">
          <ac:chgData name="Gayatri Gosavi" userId="335a494a32a51a18" providerId="LiveId" clId="{BC4CFA95-CBE9-4F4F-ACAA-7F32FBC444A4}" dt="2023-11-07T09:09:12.868" v="8" actId="14100"/>
          <ac:spMkLst>
            <pc:docMk/>
            <pc:sldMk cId="0" sldId="260"/>
            <ac:spMk id="10" creationId="{00000000-0000-0000-0000-000000000000}"/>
          </ac:spMkLst>
        </pc:spChg>
      </pc:sldChg>
      <pc:sldChg chg="modSp mod">
        <pc:chgData name="Gayatri Gosavi" userId="335a494a32a51a18" providerId="LiveId" clId="{BC4CFA95-CBE9-4F4F-ACAA-7F32FBC444A4}" dt="2023-11-07T09:09:08.985" v="6" actId="1076"/>
        <pc:sldMkLst>
          <pc:docMk/>
          <pc:sldMk cId="0" sldId="261"/>
        </pc:sldMkLst>
        <pc:grpChg chg="mod">
          <ac:chgData name="Gayatri Gosavi" userId="335a494a32a51a18" providerId="LiveId" clId="{BC4CFA95-CBE9-4F4F-ACAA-7F32FBC444A4}" dt="2023-11-07T09:09:08.985" v="6" actId="1076"/>
          <ac:grpSpMkLst>
            <pc:docMk/>
            <pc:sldMk cId="0" sldId="261"/>
            <ac:grpSpMk id="3" creationId="{00000000-0000-0000-0000-000000000000}"/>
          </ac:grpSpMkLst>
        </pc:grpChg>
      </pc:sldChg>
    </pc:docChg>
  </pc:docChgLst>
</pc:chgInfo>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3.svg>
</file>

<file path=ppt/media/image4.jpeg>
</file>

<file path=ppt/media/image5.jpeg>
</file>

<file path=ppt/media/image6.jpeg>
</file>

<file path=ppt/media/image7.jpe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11/7/2023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5" Type="http://schemas.openxmlformats.org/officeDocument/2006/relationships/image" Target="../media/image26.png"/><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image" Target="../media/image17.svg"/><Relationship Id="rId2" Type="http://schemas.openxmlformats.org/officeDocument/2006/relationships/image" Target="../media/image4.jpeg"/><Relationship Id="rId1" Type="http://schemas.openxmlformats.org/officeDocument/2006/relationships/slideLayout" Target="../slideLayouts/slideLayout7.xml"/><Relationship Id="rId6" Type="http://schemas.openxmlformats.org/officeDocument/2006/relationships/image" Target="../media/image11.sv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svg"/><Relationship Id="rId4" Type="http://schemas.openxmlformats.org/officeDocument/2006/relationships/image" Target="../media/image9.svg"/><Relationship Id="rId9" Type="http://schemas.openxmlformats.org/officeDocument/2006/relationships/image" Target="../media/image14.png"/></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4343" b="-14174"/>
            </a:stretch>
          </a:blipFill>
        </p:spPr>
        <p:txBody>
          <a:bodyPr/>
          <a:lstStyle/>
          <a:p>
            <a:endParaRPr lang="en-IN"/>
          </a:p>
        </p:txBody>
      </p:sp>
      <p:grpSp>
        <p:nvGrpSpPr>
          <p:cNvPr id="3" name="Group 3"/>
          <p:cNvGrpSpPr/>
          <p:nvPr/>
        </p:nvGrpSpPr>
        <p:grpSpPr>
          <a:xfrm>
            <a:off x="3346609" y="1044315"/>
            <a:ext cx="11594782" cy="4114800"/>
            <a:chOff x="0" y="0"/>
            <a:chExt cx="3053770" cy="1083733"/>
          </a:xfrm>
        </p:grpSpPr>
        <p:sp>
          <p:nvSpPr>
            <p:cNvPr id="4" name="Freeform 4"/>
            <p:cNvSpPr/>
            <p:nvPr/>
          </p:nvSpPr>
          <p:spPr>
            <a:xfrm>
              <a:off x="0" y="0"/>
              <a:ext cx="3053770" cy="1083733"/>
            </a:xfrm>
            <a:custGeom>
              <a:avLst/>
              <a:gdLst/>
              <a:ahLst/>
              <a:cxnLst/>
              <a:rect l="l" t="t" r="r" b="b"/>
              <a:pathLst>
                <a:path w="3053770" h="1083733">
                  <a:moveTo>
                    <a:pt x="0" y="0"/>
                  </a:moveTo>
                  <a:lnTo>
                    <a:pt x="3053770" y="0"/>
                  </a:lnTo>
                  <a:lnTo>
                    <a:pt x="3053770" y="1083733"/>
                  </a:lnTo>
                  <a:lnTo>
                    <a:pt x="0" y="1083733"/>
                  </a:lnTo>
                  <a:close/>
                </a:path>
              </a:pathLst>
            </a:custGeom>
            <a:solidFill>
              <a:srgbClr val="000000">
                <a:alpha val="0"/>
              </a:srgbClr>
            </a:solidFill>
            <a:ln w="361950" cap="sq">
              <a:solidFill>
                <a:srgbClr val="48BAC3"/>
              </a:solidFill>
              <a:prstDash val="solid"/>
              <a:miter/>
            </a:ln>
          </p:spPr>
          <p:txBody>
            <a:bodyPr/>
            <a:lstStyle/>
            <a:p>
              <a:endParaRPr lang="en-IN"/>
            </a:p>
          </p:txBody>
        </p:sp>
        <p:sp>
          <p:nvSpPr>
            <p:cNvPr id="5" name="TextBox 5"/>
            <p:cNvSpPr txBox="1"/>
            <p:nvPr/>
          </p:nvSpPr>
          <p:spPr>
            <a:xfrm>
              <a:off x="0" y="-38100"/>
              <a:ext cx="3053770" cy="1121833"/>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a:off x="7121250" y="787553"/>
            <a:ext cx="4045500" cy="1106938"/>
          </a:xfrm>
          <a:custGeom>
            <a:avLst/>
            <a:gdLst/>
            <a:ahLst/>
            <a:cxnLst/>
            <a:rect l="l" t="t" r="r" b="b"/>
            <a:pathLst>
              <a:path w="4045500" h="1106938">
                <a:moveTo>
                  <a:pt x="0" y="0"/>
                </a:moveTo>
                <a:lnTo>
                  <a:pt x="4045500" y="0"/>
                </a:lnTo>
                <a:lnTo>
                  <a:pt x="4045500" y="1106938"/>
                </a:lnTo>
                <a:lnTo>
                  <a:pt x="0" y="1106938"/>
                </a:lnTo>
                <a:lnTo>
                  <a:pt x="0" y="0"/>
                </a:lnTo>
                <a:close/>
              </a:path>
            </a:pathLst>
          </a:custGeom>
          <a:blipFill>
            <a:blip r:embed="rId3">
              <a:extLst>
                <a:ext uri="{96DAC541-7B7A-43D3-8B79-37D633B846F1}">
                  <asvg:svgBlip xmlns:asvg="http://schemas.microsoft.com/office/drawing/2016/SVG/main" r:embed="rId4"/>
                </a:ext>
              </a:extLst>
            </a:blip>
            <a:stretch>
              <a:fillRect t="-17565" b="-65168"/>
            </a:stretch>
          </a:blipFill>
        </p:spPr>
        <p:txBody>
          <a:bodyPr/>
          <a:lstStyle/>
          <a:p>
            <a:endParaRPr lang="en-IN"/>
          </a:p>
        </p:txBody>
      </p:sp>
      <p:sp>
        <p:nvSpPr>
          <p:cNvPr id="7" name="TextBox 7"/>
          <p:cNvSpPr txBox="1"/>
          <p:nvPr/>
        </p:nvSpPr>
        <p:spPr>
          <a:xfrm>
            <a:off x="4952999" y="2515176"/>
            <a:ext cx="8297765" cy="2009012"/>
          </a:xfrm>
          <a:prstGeom prst="rect">
            <a:avLst/>
          </a:prstGeom>
        </p:spPr>
        <p:txBody>
          <a:bodyPr wrap="square" lIns="0" tIns="0" rIns="0" bIns="0" rtlCol="0" anchor="t">
            <a:spAutoFit/>
          </a:bodyPr>
          <a:lstStyle/>
          <a:p>
            <a:pPr algn="ctr">
              <a:lnSpc>
                <a:spcPts val="14086"/>
              </a:lnSpc>
            </a:pPr>
            <a:r>
              <a:rPr lang="en-US" sz="16971" dirty="0">
                <a:solidFill>
                  <a:srgbClr val="292929"/>
                </a:solidFill>
                <a:latin typeface="Bebas Neue"/>
              </a:rPr>
              <a:t>MEDISEARCH</a:t>
            </a:r>
          </a:p>
        </p:txBody>
      </p:sp>
      <p:sp>
        <p:nvSpPr>
          <p:cNvPr id="8" name="TextBox 8"/>
          <p:cNvSpPr txBox="1"/>
          <p:nvPr/>
        </p:nvSpPr>
        <p:spPr>
          <a:xfrm>
            <a:off x="7018959" y="4122280"/>
            <a:ext cx="4250083" cy="380999"/>
          </a:xfrm>
          <a:prstGeom prst="rect">
            <a:avLst/>
          </a:prstGeom>
        </p:spPr>
        <p:txBody>
          <a:bodyPr lIns="0" tIns="0" rIns="0" bIns="0" rtlCol="0" anchor="t">
            <a:spAutoFit/>
          </a:bodyPr>
          <a:lstStyle/>
          <a:p>
            <a:pPr algn="ctr">
              <a:lnSpc>
                <a:spcPts val="2999"/>
              </a:lnSpc>
            </a:pPr>
            <a:r>
              <a:rPr lang="en-US" sz="2999">
                <a:solidFill>
                  <a:srgbClr val="292929"/>
                </a:solidFill>
                <a:latin typeface="Canva Sans"/>
              </a:rPr>
              <a:t>www.medisearch.com</a:t>
            </a:r>
          </a:p>
        </p:txBody>
      </p:sp>
      <p:sp>
        <p:nvSpPr>
          <p:cNvPr id="9" name="TextBox 9"/>
          <p:cNvSpPr txBox="1"/>
          <p:nvPr/>
        </p:nvSpPr>
        <p:spPr>
          <a:xfrm>
            <a:off x="7543800" y="1000979"/>
            <a:ext cx="3200400" cy="613410"/>
          </a:xfrm>
          <a:prstGeom prst="rect">
            <a:avLst/>
          </a:prstGeom>
        </p:spPr>
        <p:txBody>
          <a:bodyPr lIns="0" tIns="0" rIns="0" bIns="0" rtlCol="0" anchor="t">
            <a:spAutoFit/>
          </a:bodyPr>
          <a:lstStyle/>
          <a:p>
            <a:pPr algn="ctr">
              <a:lnSpc>
                <a:spcPts val="5040"/>
              </a:lnSpc>
            </a:pPr>
            <a:r>
              <a:rPr lang="en-US" sz="3600">
                <a:solidFill>
                  <a:srgbClr val="292929"/>
                </a:solidFill>
                <a:latin typeface="Canva Sans Bold"/>
              </a:rPr>
              <a:t>Project No. 69</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8415" y="202458"/>
            <a:ext cx="7182433" cy="3681440"/>
          </a:xfrm>
          <a:custGeom>
            <a:avLst/>
            <a:gdLst/>
            <a:ahLst/>
            <a:cxnLst/>
            <a:rect l="l" t="t" r="r" b="b"/>
            <a:pathLst>
              <a:path w="7182433" h="3681440">
                <a:moveTo>
                  <a:pt x="0" y="0"/>
                </a:moveTo>
                <a:lnTo>
                  <a:pt x="7182433" y="0"/>
                </a:lnTo>
                <a:lnTo>
                  <a:pt x="7182433" y="3681440"/>
                </a:lnTo>
                <a:lnTo>
                  <a:pt x="0" y="3681440"/>
                </a:lnTo>
                <a:lnTo>
                  <a:pt x="0" y="0"/>
                </a:lnTo>
                <a:close/>
              </a:path>
            </a:pathLst>
          </a:custGeom>
          <a:blipFill>
            <a:blip r:embed="rId2"/>
            <a:stretch>
              <a:fillRect l="-3646" t="-69232" b="-204946"/>
            </a:stretch>
          </a:blipFill>
        </p:spPr>
        <p:txBody>
          <a:bodyPr/>
          <a:lstStyle/>
          <a:p>
            <a:endParaRPr lang="en-IN"/>
          </a:p>
        </p:txBody>
      </p:sp>
      <p:sp>
        <p:nvSpPr>
          <p:cNvPr id="3" name="Freeform 3"/>
          <p:cNvSpPr/>
          <p:nvPr/>
        </p:nvSpPr>
        <p:spPr>
          <a:xfrm>
            <a:off x="6838685" y="3214836"/>
            <a:ext cx="4610630" cy="6749382"/>
          </a:xfrm>
          <a:custGeom>
            <a:avLst/>
            <a:gdLst/>
            <a:ahLst/>
            <a:cxnLst/>
            <a:rect l="l" t="t" r="r" b="b"/>
            <a:pathLst>
              <a:path w="4610630" h="6749382">
                <a:moveTo>
                  <a:pt x="0" y="0"/>
                </a:moveTo>
                <a:lnTo>
                  <a:pt x="4610630" y="0"/>
                </a:lnTo>
                <a:lnTo>
                  <a:pt x="4610630" y="6749382"/>
                </a:lnTo>
                <a:lnTo>
                  <a:pt x="0" y="6749382"/>
                </a:lnTo>
                <a:lnTo>
                  <a:pt x="0" y="0"/>
                </a:lnTo>
                <a:close/>
              </a:path>
            </a:pathLst>
          </a:custGeom>
          <a:blipFill>
            <a:blip r:embed="rId3"/>
            <a:stretch>
              <a:fillRect l="-5518" t="-33642" r="-54267" b="-63326"/>
            </a:stretch>
          </a:blipFill>
        </p:spPr>
        <p:txBody>
          <a:bodyPr/>
          <a:lstStyle/>
          <a:p>
            <a:endParaRPr lang="en-IN"/>
          </a:p>
        </p:txBody>
      </p:sp>
      <p:sp>
        <p:nvSpPr>
          <p:cNvPr id="4" name="Freeform 4"/>
          <p:cNvSpPr/>
          <p:nvPr/>
        </p:nvSpPr>
        <p:spPr>
          <a:xfrm>
            <a:off x="138415" y="4322472"/>
            <a:ext cx="6466773" cy="5641746"/>
          </a:xfrm>
          <a:custGeom>
            <a:avLst/>
            <a:gdLst/>
            <a:ahLst/>
            <a:cxnLst/>
            <a:rect l="l" t="t" r="r" b="b"/>
            <a:pathLst>
              <a:path w="6466773" h="5641746">
                <a:moveTo>
                  <a:pt x="0" y="0"/>
                </a:moveTo>
                <a:lnTo>
                  <a:pt x="6466772" y="0"/>
                </a:lnTo>
                <a:lnTo>
                  <a:pt x="6466772" y="5641746"/>
                </a:lnTo>
                <a:lnTo>
                  <a:pt x="0" y="5641746"/>
                </a:lnTo>
                <a:lnTo>
                  <a:pt x="0" y="0"/>
                </a:lnTo>
                <a:close/>
              </a:path>
            </a:pathLst>
          </a:custGeom>
          <a:blipFill>
            <a:blip r:embed="rId4"/>
            <a:stretch>
              <a:fillRect l="-5278" t="-155812" r="-3359" b="-72244"/>
            </a:stretch>
          </a:blipFill>
        </p:spPr>
        <p:txBody>
          <a:bodyPr/>
          <a:lstStyle/>
          <a:p>
            <a:endParaRPr lang="en-IN"/>
          </a:p>
        </p:txBody>
      </p:sp>
      <p:sp>
        <p:nvSpPr>
          <p:cNvPr id="5" name="Freeform 5"/>
          <p:cNvSpPr/>
          <p:nvPr/>
        </p:nvSpPr>
        <p:spPr>
          <a:xfrm>
            <a:off x="11551278" y="2043178"/>
            <a:ext cx="6736722" cy="8243822"/>
          </a:xfrm>
          <a:custGeom>
            <a:avLst/>
            <a:gdLst/>
            <a:ahLst/>
            <a:cxnLst/>
            <a:rect l="l" t="t" r="r" b="b"/>
            <a:pathLst>
              <a:path w="6736722" h="8243822">
                <a:moveTo>
                  <a:pt x="0" y="0"/>
                </a:moveTo>
                <a:lnTo>
                  <a:pt x="6736722" y="0"/>
                </a:lnTo>
                <a:lnTo>
                  <a:pt x="6736722" y="8243822"/>
                </a:lnTo>
                <a:lnTo>
                  <a:pt x="0" y="8243822"/>
                </a:lnTo>
                <a:lnTo>
                  <a:pt x="0" y="0"/>
                </a:lnTo>
                <a:close/>
              </a:path>
            </a:pathLst>
          </a:custGeom>
          <a:blipFill>
            <a:blip r:embed="rId5"/>
            <a:stretch>
              <a:fillRect t="-25163" b="-80201"/>
            </a:stretch>
          </a:blipFill>
        </p:spPr>
        <p:txBody>
          <a:bodyPr/>
          <a:lstStyle/>
          <a:p>
            <a:endParaRPr lang="en-IN"/>
          </a:p>
        </p:txBody>
      </p:sp>
      <p:sp>
        <p:nvSpPr>
          <p:cNvPr id="6" name="TextBox 6"/>
          <p:cNvSpPr txBox="1"/>
          <p:nvPr/>
        </p:nvSpPr>
        <p:spPr>
          <a:xfrm>
            <a:off x="12987412" y="1157579"/>
            <a:ext cx="3864453" cy="694492"/>
          </a:xfrm>
          <a:prstGeom prst="rect">
            <a:avLst/>
          </a:prstGeom>
        </p:spPr>
        <p:txBody>
          <a:bodyPr lIns="0" tIns="0" rIns="0" bIns="0" rtlCol="0" anchor="t">
            <a:spAutoFit/>
          </a:bodyPr>
          <a:lstStyle/>
          <a:p>
            <a:pPr algn="ctr">
              <a:lnSpc>
                <a:spcPts val="5620"/>
              </a:lnSpc>
            </a:pPr>
            <a:r>
              <a:rPr lang="en-US" sz="4014">
                <a:solidFill>
                  <a:srgbClr val="000000"/>
                </a:solidFill>
                <a:latin typeface="Canva Sans"/>
              </a:rPr>
              <a:t>Doctor’s Profile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565596" y="325805"/>
            <a:ext cx="13722404" cy="9635391"/>
          </a:xfrm>
          <a:custGeom>
            <a:avLst/>
            <a:gdLst/>
            <a:ahLst/>
            <a:cxnLst/>
            <a:rect l="l" t="t" r="r" b="b"/>
            <a:pathLst>
              <a:path w="13722404" h="9635391">
                <a:moveTo>
                  <a:pt x="0" y="0"/>
                </a:moveTo>
                <a:lnTo>
                  <a:pt x="13722404" y="0"/>
                </a:lnTo>
                <a:lnTo>
                  <a:pt x="13722404" y="9635390"/>
                </a:lnTo>
                <a:lnTo>
                  <a:pt x="0" y="9635390"/>
                </a:lnTo>
                <a:lnTo>
                  <a:pt x="0" y="0"/>
                </a:lnTo>
                <a:close/>
              </a:path>
            </a:pathLst>
          </a:custGeom>
          <a:blipFill>
            <a:blip r:embed="rId2"/>
            <a:stretch>
              <a:fillRect l="-25631" t="-60907" r="-29296" b="-146253"/>
            </a:stretch>
          </a:blipFill>
        </p:spPr>
        <p:txBody>
          <a:bodyPr/>
          <a:lstStyle/>
          <a:p>
            <a:endParaRPr lang="en-IN"/>
          </a:p>
        </p:txBody>
      </p:sp>
      <p:sp>
        <p:nvSpPr>
          <p:cNvPr id="3" name="TextBox 3"/>
          <p:cNvSpPr txBox="1"/>
          <p:nvPr/>
        </p:nvSpPr>
        <p:spPr>
          <a:xfrm>
            <a:off x="539942" y="2724858"/>
            <a:ext cx="3464546" cy="833628"/>
          </a:xfrm>
          <a:prstGeom prst="rect">
            <a:avLst/>
          </a:prstGeom>
        </p:spPr>
        <p:txBody>
          <a:bodyPr lIns="0" tIns="0" rIns="0" bIns="0" rtlCol="0" anchor="t">
            <a:spAutoFit/>
          </a:bodyPr>
          <a:lstStyle/>
          <a:p>
            <a:pPr>
              <a:lnSpc>
                <a:spcPts val="5976"/>
              </a:lnSpc>
            </a:pPr>
            <a:r>
              <a:rPr lang="en-US" sz="7200">
                <a:solidFill>
                  <a:srgbClr val="35495E"/>
                </a:solidFill>
                <a:latin typeface="Bebas Neue"/>
              </a:rPr>
              <a:t>ER DIAGRAM</a:t>
            </a:r>
          </a:p>
        </p:txBody>
      </p:sp>
      <p:sp>
        <p:nvSpPr>
          <p:cNvPr id="4" name="TextBox 4"/>
          <p:cNvSpPr txBox="1"/>
          <p:nvPr/>
        </p:nvSpPr>
        <p:spPr>
          <a:xfrm>
            <a:off x="539942" y="3980923"/>
            <a:ext cx="3340001" cy="3990340"/>
          </a:xfrm>
          <a:prstGeom prst="rect">
            <a:avLst/>
          </a:prstGeom>
        </p:spPr>
        <p:txBody>
          <a:bodyPr lIns="0" tIns="0" rIns="0" bIns="0" rtlCol="0" anchor="t">
            <a:spAutoFit/>
          </a:bodyPr>
          <a:lstStyle/>
          <a:p>
            <a:pPr>
              <a:lnSpc>
                <a:spcPts val="2659"/>
              </a:lnSpc>
              <a:spcBef>
                <a:spcPct val="0"/>
              </a:spcBef>
            </a:pPr>
            <a:r>
              <a:rPr lang="en-US" sz="1899">
                <a:solidFill>
                  <a:srgbClr val="35495E"/>
                </a:solidFill>
                <a:latin typeface="Canva Sans Bold"/>
              </a:rPr>
              <a:t>User makes Appointments</a:t>
            </a:r>
            <a:r>
              <a:rPr lang="en-US" sz="1899">
                <a:solidFill>
                  <a:srgbClr val="35495E"/>
                </a:solidFill>
                <a:latin typeface="Canva Sans"/>
              </a:rPr>
              <a:t> </a:t>
            </a:r>
            <a:r>
              <a:rPr lang="en-US" sz="1899">
                <a:solidFill>
                  <a:srgbClr val="35495E"/>
                </a:solidFill>
                <a:latin typeface="Canva Sans Italics"/>
              </a:rPr>
              <a:t>(one-to-many)</a:t>
            </a:r>
          </a:p>
          <a:p>
            <a:pPr>
              <a:lnSpc>
                <a:spcPts val="2659"/>
              </a:lnSpc>
              <a:spcBef>
                <a:spcPct val="0"/>
              </a:spcBef>
            </a:pPr>
            <a:r>
              <a:rPr lang="en-US" sz="1899">
                <a:solidFill>
                  <a:srgbClr val="35495E"/>
                </a:solidFill>
                <a:latin typeface="Canva Sans Bold"/>
              </a:rPr>
              <a:t>Doctor has Appointments</a:t>
            </a:r>
            <a:r>
              <a:rPr lang="en-US" sz="1899">
                <a:solidFill>
                  <a:srgbClr val="35495E"/>
                </a:solidFill>
                <a:latin typeface="Canva Sans"/>
              </a:rPr>
              <a:t> </a:t>
            </a:r>
            <a:r>
              <a:rPr lang="en-US" sz="1899">
                <a:solidFill>
                  <a:srgbClr val="35495E"/>
                </a:solidFill>
                <a:latin typeface="Canva Sans Italics"/>
              </a:rPr>
              <a:t>(one-to-many)</a:t>
            </a:r>
          </a:p>
          <a:p>
            <a:pPr>
              <a:lnSpc>
                <a:spcPts val="2659"/>
              </a:lnSpc>
              <a:spcBef>
                <a:spcPct val="0"/>
              </a:spcBef>
            </a:pPr>
            <a:r>
              <a:rPr lang="en-US" sz="1899">
                <a:solidFill>
                  <a:srgbClr val="35495E"/>
                </a:solidFill>
                <a:latin typeface="Canva Sans Bold"/>
              </a:rPr>
              <a:t>User makes Payments</a:t>
            </a:r>
          </a:p>
          <a:p>
            <a:pPr>
              <a:lnSpc>
                <a:spcPts val="2659"/>
              </a:lnSpc>
              <a:spcBef>
                <a:spcPct val="0"/>
              </a:spcBef>
            </a:pPr>
            <a:r>
              <a:rPr lang="en-US" sz="1899">
                <a:solidFill>
                  <a:srgbClr val="35495E"/>
                </a:solidFill>
                <a:latin typeface="Canva Sans Italics"/>
              </a:rPr>
              <a:t>(one-to-many)</a:t>
            </a:r>
          </a:p>
          <a:p>
            <a:pPr>
              <a:lnSpc>
                <a:spcPts val="2659"/>
              </a:lnSpc>
              <a:spcBef>
                <a:spcPct val="0"/>
              </a:spcBef>
            </a:pPr>
            <a:r>
              <a:rPr lang="en-US" sz="1899">
                <a:solidFill>
                  <a:srgbClr val="35495E"/>
                </a:solidFill>
                <a:latin typeface="Canva Sans Bold"/>
              </a:rPr>
              <a:t>Payment is associated with an Appointment</a:t>
            </a:r>
          </a:p>
          <a:p>
            <a:pPr>
              <a:lnSpc>
                <a:spcPts val="2659"/>
              </a:lnSpc>
              <a:spcBef>
                <a:spcPct val="0"/>
              </a:spcBef>
            </a:pPr>
            <a:r>
              <a:rPr lang="en-US" sz="1899">
                <a:solidFill>
                  <a:srgbClr val="35495E"/>
                </a:solidFill>
                <a:latin typeface="Canva Sans Italics"/>
              </a:rPr>
              <a:t>(one-to-one)</a:t>
            </a:r>
          </a:p>
          <a:p>
            <a:pPr>
              <a:lnSpc>
                <a:spcPts val="2659"/>
              </a:lnSpc>
              <a:spcBef>
                <a:spcPct val="0"/>
              </a:spcBef>
            </a:pPr>
            <a:r>
              <a:rPr lang="en-US" sz="1899">
                <a:solidFill>
                  <a:srgbClr val="35495E"/>
                </a:solidFill>
                <a:latin typeface="Canva Sans Bold"/>
              </a:rPr>
              <a:t>Payment is associated with an Invoice</a:t>
            </a:r>
          </a:p>
          <a:p>
            <a:pPr>
              <a:lnSpc>
                <a:spcPts val="2659"/>
              </a:lnSpc>
              <a:spcBef>
                <a:spcPct val="0"/>
              </a:spcBef>
            </a:pPr>
            <a:r>
              <a:rPr lang="en-US" sz="1899">
                <a:solidFill>
                  <a:srgbClr val="35495E"/>
                </a:solidFill>
                <a:latin typeface="Canva Sans Italics"/>
              </a:rPr>
              <a:t>(one-to-one)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D3541"/>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0287041" cy="10287000"/>
            <a:chOff x="0" y="0"/>
            <a:chExt cx="6350025" cy="6350000"/>
          </a:xfrm>
        </p:grpSpPr>
        <p:sp>
          <p:nvSpPr>
            <p:cNvPr id="3" name="Freeform 3"/>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2">
                <a:alphaModFix amt="70000"/>
              </a:blip>
              <a:stretch>
                <a:fillRect t="-25000" b="-25000"/>
              </a:stretch>
            </a:blipFill>
          </p:spPr>
          <p:txBody>
            <a:bodyPr/>
            <a:lstStyle/>
            <a:p>
              <a:endParaRPr lang="en-IN"/>
            </a:p>
          </p:txBody>
        </p:sp>
      </p:grpSp>
      <p:sp>
        <p:nvSpPr>
          <p:cNvPr id="4" name="TextBox 4"/>
          <p:cNvSpPr txBox="1"/>
          <p:nvPr/>
        </p:nvSpPr>
        <p:spPr>
          <a:xfrm>
            <a:off x="6286562" y="3909256"/>
            <a:ext cx="8000959" cy="2478013"/>
          </a:xfrm>
          <a:prstGeom prst="rect">
            <a:avLst/>
          </a:prstGeom>
        </p:spPr>
        <p:txBody>
          <a:bodyPr lIns="0" tIns="0" rIns="0" bIns="0" rtlCol="0" anchor="t">
            <a:spAutoFit/>
          </a:bodyPr>
          <a:lstStyle/>
          <a:p>
            <a:pPr>
              <a:lnSpc>
                <a:spcPts val="19341"/>
              </a:lnSpc>
            </a:pPr>
            <a:r>
              <a:rPr lang="en-US" sz="16390">
                <a:solidFill>
                  <a:srgbClr val="F7FDFE"/>
                </a:solidFill>
                <a:latin typeface="Bebas Neue"/>
              </a:rPr>
              <a:t>Thank you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7FDFE"/>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txBody>
          <a:bodyPr/>
          <a:lstStyle/>
          <a:p>
            <a:endParaRPr lang="en-IN"/>
          </a:p>
        </p:txBody>
      </p:sp>
      <p:grpSp>
        <p:nvGrpSpPr>
          <p:cNvPr id="3" name="Group 3"/>
          <p:cNvGrpSpPr/>
          <p:nvPr/>
        </p:nvGrpSpPr>
        <p:grpSpPr>
          <a:xfrm>
            <a:off x="-115294" y="2206401"/>
            <a:ext cx="18518589" cy="8220086"/>
            <a:chOff x="0" y="0"/>
            <a:chExt cx="4877324" cy="2164961"/>
          </a:xfrm>
        </p:grpSpPr>
        <p:sp>
          <p:nvSpPr>
            <p:cNvPr id="4" name="Freeform 4"/>
            <p:cNvSpPr/>
            <p:nvPr/>
          </p:nvSpPr>
          <p:spPr>
            <a:xfrm>
              <a:off x="0" y="0"/>
              <a:ext cx="4877324" cy="2164961"/>
            </a:xfrm>
            <a:custGeom>
              <a:avLst/>
              <a:gdLst/>
              <a:ahLst/>
              <a:cxnLst/>
              <a:rect l="l" t="t" r="r" b="b"/>
              <a:pathLst>
                <a:path w="4877324" h="2164961">
                  <a:moveTo>
                    <a:pt x="0" y="0"/>
                  </a:moveTo>
                  <a:lnTo>
                    <a:pt x="4877324" y="0"/>
                  </a:lnTo>
                  <a:lnTo>
                    <a:pt x="4877324" y="2164961"/>
                  </a:lnTo>
                  <a:lnTo>
                    <a:pt x="0" y="2164961"/>
                  </a:lnTo>
                  <a:close/>
                </a:path>
              </a:pathLst>
            </a:custGeom>
            <a:solidFill>
              <a:srgbClr val="48BAC3"/>
            </a:solidFill>
          </p:spPr>
          <p:txBody>
            <a:bodyPr/>
            <a:lstStyle/>
            <a:p>
              <a:endParaRPr lang="en-IN"/>
            </a:p>
          </p:txBody>
        </p:sp>
        <p:sp>
          <p:nvSpPr>
            <p:cNvPr id="5" name="TextBox 5"/>
            <p:cNvSpPr txBox="1"/>
            <p:nvPr/>
          </p:nvSpPr>
          <p:spPr>
            <a:xfrm>
              <a:off x="0" y="-38100"/>
              <a:ext cx="4877324" cy="2203061"/>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028700" y="1028700"/>
            <a:ext cx="16230600" cy="7860685"/>
            <a:chOff x="0" y="0"/>
            <a:chExt cx="4274726" cy="2070304"/>
          </a:xfrm>
        </p:grpSpPr>
        <p:sp>
          <p:nvSpPr>
            <p:cNvPr id="7" name="Freeform 7"/>
            <p:cNvSpPr/>
            <p:nvPr/>
          </p:nvSpPr>
          <p:spPr>
            <a:xfrm>
              <a:off x="0" y="0"/>
              <a:ext cx="4274726" cy="2070304"/>
            </a:xfrm>
            <a:custGeom>
              <a:avLst/>
              <a:gdLst/>
              <a:ahLst/>
              <a:cxnLst/>
              <a:rect l="l" t="t" r="r" b="b"/>
              <a:pathLst>
                <a:path w="4274726" h="2070304">
                  <a:moveTo>
                    <a:pt x="0" y="0"/>
                  </a:moveTo>
                  <a:lnTo>
                    <a:pt x="4274726" y="0"/>
                  </a:lnTo>
                  <a:lnTo>
                    <a:pt x="4274726" y="2070304"/>
                  </a:lnTo>
                  <a:lnTo>
                    <a:pt x="0" y="2070304"/>
                  </a:lnTo>
                  <a:close/>
                </a:path>
              </a:pathLst>
            </a:custGeom>
            <a:solidFill>
              <a:srgbClr val="2D3541"/>
            </a:solidFill>
          </p:spPr>
          <p:txBody>
            <a:bodyPr/>
            <a:lstStyle/>
            <a:p>
              <a:endParaRPr lang="en-IN"/>
            </a:p>
          </p:txBody>
        </p:sp>
        <p:sp>
          <p:nvSpPr>
            <p:cNvPr id="8" name="TextBox 8"/>
            <p:cNvSpPr txBox="1"/>
            <p:nvPr/>
          </p:nvSpPr>
          <p:spPr>
            <a:xfrm>
              <a:off x="0" y="-38100"/>
              <a:ext cx="4274726" cy="2108404"/>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5262816" y="2008309"/>
            <a:ext cx="7358410" cy="1245870"/>
          </a:xfrm>
          <a:prstGeom prst="rect">
            <a:avLst/>
          </a:prstGeom>
        </p:spPr>
        <p:txBody>
          <a:bodyPr lIns="0" tIns="0" rIns="0" bIns="0" rtlCol="0" anchor="t">
            <a:spAutoFit/>
          </a:bodyPr>
          <a:lstStyle/>
          <a:p>
            <a:pPr algn="ctr">
              <a:lnSpc>
                <a:spcPts val="8715"/>
              </a:lnSpc>
            </a:pPr>
            <a:r>
              <a:rPr lang="en-US" sz="10500">
                <a:solidFill>
                  <a:srgbClr val="F7FDFE"/>
                </a:solidFill>
                <a:latin typeface="Bebas Neue"/>
              </a:rPr>
              <a:t>TEAM MEMBERS</a:t>
            </a:r>
          </a:p>
        </p:txBody>
      </p:sp>
      <p:sp>
        <p:nvSpPr>
          <p:cNvPr id="10" name="TextBox 10"/>
          <p:cNvSpPr txBox="1"/>
          <p:nvPr/>
        </p:nvSpPr>
        <p:spPr>
          <a:xfrm>
            <a:off x="1924621" y="4368260"/>
            <a:ext cx="3739525" cy="546734"/>
          </a:xfrm>
          <a:prstGeom prst="rect">
            <a:avLst/>
          </a:prstGeom>
        </p:spPr>
        <p:txBody>
          <a:bodyPr lIns="0" tIns="0" rIns="0" bIns="0" rtlCol="0" anchor="t">
            <a:spAutoFit/>
          </a:bodyPr>
          <a:lstStyle/>
          <a:p>
            <a:pPr>
              <a:lnSpc>
                <a:spcPts val="4094"/>
              </a:lnSpc>
            </a:pPr>
            <a:r>
              <a:rPr lang="en-US" sz="4499" spc="-247">
                <a:solidFill>
                  <a:srgbClr val="FFFFFF"/>
                </a:solidFill>
                <a:latin typeface="Canva Sans"/>
              </a:rPr>
              <a:t>Gayatri Gosavi</a:t>
            </a:r>
          </a:p>
        </p:txBody>
      </p:sp>
      <p:sp>
        <p:nvSpPr>
          <p:cNvPr id="11" name="TextBox 11"/>
          <p:cNvSpPr txBox="1"/>
          <p:nvPr/>
        </p:nvSpPr>
        <p:spPr>
          <a:xfrm>
            <a:off x="7319542" y="4432428"/>
            <a:ext cx="3244958" cy="546734"/>
          </a:xfrm>
          <a:prstGeom prst="rect">
            <a:avLst/>
          </a:prstGeom>
        </p:spPr>
        <p:txBody>
          <a:bodyPr lIns="0" tIns="0" rIns="0" bIns="0" rtlCol="0" anchor="t">
            <a:spAutoFit/>
          </a:bodyPr>
          <a:lstStyle/>
          <a:p>
            <a:pPr>
              <a:lnSpc>
                <a:spcPts val="4094"/>
              </a:lnSpc>
            </a:pPr>
            <a:r>
              <a:rPr lang="en-US" sz="4499" spc="-247">
                <a:solidFill>
                  <a:srgbClr val="FFFFFF"/>
                </a:solidFill>
                <a:latin typeface="Canva Sans"/>
              </a:rPr>
              <a:t>Rahul Kumar</a:t>
            </a:r>
          </a:p>
        </p:txBody>
      </p:sp>
      <p:sp>
        <p:nvSpPr>
          <p:cNvPr id="12" name="TextBox 12"/>
          <p:cNvSpPr txBox="1"/>
          <p:nvPr/>
        </p:nvSpPr>
        <p:spPr>
          <a:xfrm>
            <a:off x="12621227" y="4432428"/>
            <a:ext cx="3244958" cy="546734"/>
          </a:xfrm>
          <a:prstGeom prst="rect">
            <a:avLst/>
          </a:prstGeom>
        </p:spPr>
        <p:txBody>
          <a:bodyPr lIns="0" tIns="0" rIns="0" bIns="0" rtlCol="0" anchor="t">
            <a:spAutoFit/>
          </a:bodyPr>
          <a:lstStyle/>
          <a:p>
            <a:pPr>
              <a:lnSpc>
                <a:spcPts val="4094"/>
              </a:lnSpc>
            </a:pPr>
            <a:r>
              <a:rPr lang="en-US" sz="4499" spc="-247">
                <a:solidFill>
                  <a:srgbClr val="FFFFFF"/>
                </a:solidFill>
                <a:latin typeface="Canva Sans"/>
              </a:rPr>
              <a:t>Ujjawal Soni</a:t>
            </a:r>
          </a:p>
        </p:txBody>
      </p:sp>
      <p:sp>
        <p:nvSpPr>
          <p:cNvPr id="13" name="TextBox 13"/>
          <p:cNvSpPr txBox="1"/>
          <p:nvPr/>
        </p:nvSpPr>
        <p:spPr>
          <a:xfrm>
            <a:off x="2684216" y="5248275"/>
            <a:ext cx="1917620" cy="424179"/>
          </a:xfrm>
          <a:prstGeom prst="rect">
            <a:avLst/>
          </a:prstGeom>
        </p:spPr>
        <p:txBody>
          <a:bodyPr lIns="0" tIns="0" rIns="0" bIns="0" rtlCol="0" anchor="t">
            <a:spAutoFit/>
          </a:bodyPr>
          <a:lstStyle/>
          <a:p>
            <a:pPr>
              <a:lnSpc>
                <a:spcPts val="3184"/>
              </a:lnSpc>
            </a:pPr>
            <a:r>
              <a:rPr lang="en-US" sz="3499">
                <a:solidFill>
                  <a:srgbClr val="FFFFFF"/>
                </a:solidFill>
                <a:latin typeface="Canva Sans"/>
              </a:rPr>
              <a:t>211b122</a:t>
            </a:r>
          </a:p>
        </p:txBody>
      </p:sp>
      <p:sp>
        <p:nvSpPr>
          <p:cNvPr id="14" name="TextBox 14"/>
          <p:cNvSpPr txBox="1"/>
          <p:nvPr/>
        </p:nvSpPr>
        <p:spPr>
          <a:xfrm>
            <a:off x="7983211" y="5248275"/>
            <a:ext cx="1917620" cy="424179"/>
          </a:xfrm>
          <a:prstGeom prst="rect">
            <a:avLst/>
          </a:prstGeom>
        </p:spPr>
        <p:txBody>
          <a:bodyPr lIns="0" tIns="0" rIns="0" bIns="0" rtlCol="0" anchor="t">
            <a:spAutoFit/>
          </a:bodyPr>
          <a:lstStyle/>
          <a:p>
            <a:pPr>
              <a:lnSpc>
                <a:spcPts val="3184"/>
              </a:lnSpc>
            </a:pPr>
            <a:r>
              <a:rPr lang="en-US" sz="3499">
                <a:solidFill>
                  <a:srgbClr val="FFFFFF"/>
                </a:solidFill>
                <a:latin typeface="Canva Sans"/>
              </a:rPr>
              <a:t>211b239</a:t>
            </a:r>
          </a:p>
        </p:txBody>
      </p:sp>
      <p:sp>
        <p:nvSpPr>
          <p:cNvPr id="15" name="TextBox 15"/>
          <p:cNvSpPr txBox="1"/>
          <p:nvPr/>
        </p:nvSpPr>
        <p:spPr>
          <a:xfrm>
            <a:off x="13284896" y="5248275"/>
            <a:ext cx="1917620" cy="424179"/>
          </a:xfrm>
          <a:prstGeom prst="rect">
            <a:avLst/>
          </a:prstGeom>
        </p:spPr>
        <p:txBody>
          <a:bodyPr lIns="0" tIns="0" rIns="0" bIns="0" rtlCol="0" anchor="t">
            <a:spAutoFit/>
          </a:bodyPr>
          <a:lstStyle/>
          <a:p>
            <a:pPr>
              <a:lnSpc>
                <a:spcPts val="3184"/>
              </a:lnSpc>
            </a:pPr>
            <a:r>
              <a:rPr lang="en-US" sz="3499">
                <a:solidFill>
                  <a:srgbClr val="FFFFFF"/>
                </a:solidFill>
                <a:latin typeface="Canva Sans"/>
              </a:rPr>
              <a:t>211b333</a:t>
            </a:r>
          </a:p>
        </p:txBody>
      </p:sp>
      <p:sp>
        <p:nvSpPr>
          <p:cNvPr id="16" name="TextBox 16"/>
          <p:cNvSpPr txBox="1"/>
          <p:nvPr/>
        </p:nvSpPr>
        <p:spPr>
          <a:xfrm>
            <a:off x="4614619" y="7105205"/>
            <a:ext cx="9058762" cy="887095"/>
          </a:xfrm>
          <a:prstGeom prst="rect">
            <a:avLst/>
          </a:prstGeom>
        </p:spPr>
        <p:txBody>
          <a:bodyPr lIns="0" tIns="0" rIns="0" bIns="0" rtlCol="0" anchor="t">
            <a:spAutoFit/>
          </a:bodyPr>
          <a:lstStyle/>
          <a:p>
            <a:pPr algn="ctr">
              <a:lnSpc>
                <a:spcPts val="7279"/>
              </a:lnSpc>
            </a:pPr>
            <a:r>
              <a:rPr lang="en-US" sz="5199">
                <a:solidFill>
                  <a:srgbClr val="FFFFFF"/>
                </a:solidFill>
                <a:latin typeface="Canva Sans Bold"/>
              </a:rPr>
              <a:t>Mentor: Dr. Prateek Pandey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7FDFE"/>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grpSp>
        <p:nvGrpSpPr>
          <p:cNvPr id="3" name="Group 3"/>
          <p:cNvGrpSpPr/>
          <p:nvPr/>
        </p:nvGrpSpPr>
        <p:grpSpPr>
          <a:xfrm>
            <a:off x="1028700" y="1028700"/>
            <a:ext cx="16230600" cy="8229600"/>
            <a:chOff x="0" y="0"/>
            <a:chExt cx="4274726" cy="2167467"/>
          </a:xfrm>
        </p:grpSpPr>
        <p:sp>
          <p:nvSpPr>
            <p:cNvPr id="4" name="Freeform 4"/>
            <p:cNvSpPr/>
            <p:nvPr/>
          </p:nvSpPr>
          <p:spPr>
            <a:xfrm>
              <a:off x="0" y="0"/>
              <a:ext cx="4274726" cy="2167467"/>
            </a:xfrm>
            <a:custGeom>
              <a:avLst/>
              <a:gdLst/>
              <a:ahLst/>
              <a:cxnLst/>
              <a:rect l="l" t="t" r="r" b="b"/>
              <a:pathLst>
                <a:path w="4274726" h="2167467">
                  <a:moveTo>
                    <a:pt x="0" y="0"/>
                  </a:moveTo>
                  <a:lnTo>
                    <a:pt x="4274726" y="0"/>
                  </a:lnTo>
                  <a:lnTo>
                    <a:pt x="4274726" y="2167467"/>
                  </a:lnTo>
                  <a:lnTo>
                    <a:pt x="0" y="2167467"/>
                  </a:lnTo>
                  <a:close/>
                </a:path>
              </a:pathLst>
            </a:custGeom>
            <a:solidFill>
              <a:srgbClr val="F7FDFE"/>
            </a:solidFill>
          </p:spPr>
          <p:txBody>
            <a:bodyPr/>
            <a:lstStyle/>
            <a:p>
              <a:endParaRPr lang="en-IN"/>
            </a:p>
          </p:txBody>
        </p:sp>
        <p:sp>
          <p:nvSpPr>
            <p:cNvPr id="5" name="TextBox 5"/>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p:txBody>
        </p:sp>
      </p:grpSp>
      <p:sp>
        <p:nvSpPr>
          <p:cNvPr id="6" name="AutoShape 6"/>
          <p:cNvSpPr/>
          <p:nvPr/>
        </p:nvSpPr>
        <p:spPr>
          <a:xfrm>
            <a:off x="2070676" y="3669999"/>
            <a:ext cx="13657057" cy="0"/>
          </a:xfrm>
          <a:prstGeom prst="line">
            <a:avLst/>
          </a:prstGeom>
          <a:ln w="38100" cap="flat">
            <a:solidFill>
              <a:srgbClr val="48BAC3"/>
            </a:solidFill>
            <a:prstDash val="solid"/>
            <a:headEnd type="none" w="sm" len="sm"/>
            <a:tailEnd type="none" w="sm" len="sm"/>
          </a:ln>
        </p:spPr>
        <p:txBody>
          <a:bodyPr/>
          <a:lstStyle/>
          <a:p>
            <a:endParaRPr lang="en-IN"/>
          </a:p>
        </p:txBody>
      </p:sp>
      <p:grpSp>
        <p:nvGrpSpPr>
          <p:cNvPr id="7" name="Group 7"/>
          <p:cNvGrpSpPr/>
          <p:nvPr/>
        </p:nvGrpSpPr>
        <p:grpSpPr>
          <a:xfrm>
            <a:off x="2070676" y="3997442"/>
            <a:ext cx="8803099" cy="4788951"/>
            <a:chOff x="0" y="0"/>
            <a:chExt cx="2318512" cy="1261288"/>
          </a:xfrm>
        </p:grpSpPr>
        <p:sp>
          <p:nvSpPr>
            <p:cNvPr id="8" name="Freeform 8"/>
            <p:cNvSpPr/>
            <p:nvPr/>
          </p:nvSpPr>
          <p:spPr>
            <a:xfrm>
              <a:off x="0" y="0"/>
              <a:ext cx="2318512" cy="1261288"/>
            </a:xfrm>
            <a:custGeom>
              <a:avLst/>
              <a:gdLst/>
              <a:ahLst/>
              <a:cxnLst/>
              <a:rect l="l" t="t" r="r" b="b"/>
              <a:pathLst>
                <a:path w="2318512" h="1261288">
                  <a:moveTo>
                    <a:pt x="0" y="0"/>
                  </a:moveTo>
                  <a:lnTo>
                    <a:pt x="2318512" y="0"/>
                  </a:lnTo>
                  <a:lnTo>
                    <a:pt x="2318512" y="1261288"/>
                  </a:lnTo>
                  <a:lnTo>
                    <a:pt x="0" y="1261288"/>
                  </a:lnTo>
                  <a:close/>
                </a:path>
              </a:pathLst>
            </a:custGeom>
            <a:solidFill>
              <a:srgbClr val="000000">
                <a:alpha val="0"/>
              </a:srgbClr>
            </a:solidFill>
            <a:ln w="38100" cap="sq">
              <a:solidFill>
                <a:srgbClr val="48BAC3"/>
              </a:solidFill>
              <a:prstDash val="solid"/>
              <a:miter/>
            </a:ln>
          </p:spPr>
          <p:txBody>
            <a:bodyPr/>
            <a:lstStyle/>
            <a:p>
              <a:endParaRPr lang="en-IN"/>
            </a:p>
          </p:txBody>
        </p:sp>
        <p:sp>
          <p:nvSpPr>
            <p:cNvPr id="9" name="TextBox 9"/>
            <p:cNvSpPr txBox="1"/>
            <p:nvPr/>
          </p:nvSpPr>
          <p:spPr>
            <a:xfrm>
              <a:off x="0" y="-38100"/>
              <a:ext cx="2318512" cy="1299388"/>
            </a:xfrm>
            <a:prstGeom prst="rect">
              <a:avLst/>
            </a:prstGeom>
          </p:spPr>
          <p:txBody>
            <a:bodyPr lIns="50800" tIns="50800" rIns="50800" bIns="50800" rtlCol="0" anchor="ctr"/>
            <a:lstStyle/>
            <a:p>
              <a:pPr algn="ctr">
                <a:lnSpc>
                  <a:spcPts val="2659"/>
                </a:lnSpc>
              </a:pPr>
              <a:endParaRPr/>
            </a:p>
          </p:txBody>
        </p:sp>
      </p:grpSp>
      <p:grpSp>
        <p:nvGrpSpPr>
          <p:cNvPr id="10" name="Group 10"/>
          <p:cNvGrpSpPr>
            <a:grpSpLocks noChangeAspect="1"/>
          </p:cNvGrpSpPr>
          <p:nvPr/>
        </p:nvGrpSpPr>
        <p:grpSpPr>
          <a:xfrm>
            <a:off x="11577043" y="2080582"/>
            <a:ext cx="5036779" cy="6705812"/>
            <a:chOff x="0" y="0"/>
            <a:chExt cx="3663950" cy="4878070"/>
          </a:xfrm>
        </p:grpSpPr>
        <p:sp>
          <p:nvSpPr>
            <p:cNvPr id="11" name="Freeform 11"/>
            <p:cNvSpPr/>
            <p:nvPr/>
          </p:nvSpPr>
          <p:spPr>
            <a:xfrm>
              <a:off x="31750" y="31750"/>
              <a:ext cx="3600450" cy="4814570"/>
            </a:xfrm>
            <a:custGeom>
              <a:avLst/>
              <a:gdLst/>
              <a:ahLst/>
              <a:cxnLst/>
              <a:rect l="l" t="t" r="r" b="b"/>
              <a:pathLst>
                <a:path w="3600450" h="4814570">
                  <a:moveTo>
                    <a:pt x="0" y="0"/>
                  </a:moveTo>
                  <a:lnTo>
                    <a:pt x="3600450" y="0"/>
                  </a:lnTo>
                  <a:lnTo>
                    <a:pt x="3600450" y="4814570"/>
                  </a:lnTo>
                  <a:lnTo>
                    <a:pt x="0" y="4814570"/>
                  </a:lnTo>
                  <a:close/>
                </a:path>
              </a:pathLst>
            </a:custGeom>
            <a:blipFill>
              <a:blip r:embed="rId3"/>
              <a:stretch>
                <a:fillRect l="-108454" t="-21074" r="-69367" b="-17433"/>
              </a:stretch>
            </a:blipFill>
          </p:spPr>
          <p:txBody>
            <a:bodyPr/>
            <a:lstStyle/>
            <a:p>
              <a:endParaRPr lang="en-IN"/>
            </a:p>
          </p:txBody>
        </p:sp>
        <p:sp>
          <p:nvSpPr>
            <p:cNvPr id="12" name="Freeform 12"/>
            <p:cNvSpPr/>
            <p:nvPr/>
          </p:nvSpPr>
          <p:spPr>
            <a:xfrm>
              <a:off x="0" y="0"/>
              <a:ext cx="3663950" cy="4878070"/>
            </a:xfrm>
            <a:custGeom>
              <a:avLst/>
              <a:gdLst/>
              <a:ahLst/>
              <a:cxnLst/>
              <a:rect l="l" t="t" r="r" b="b"/>
              <a:pathLst>
                <a:path w="3663950" h="4878070">
                  <a:moveTo>
                    <a:pt x="3663950" y="4878070"/>
                  </a:moveTo>
                  <a:lnTo>
                    <a:pt x="0" y="4878070"/>
                  </a:lnTo>
                  <a:lnTo>
                    <a:pt x="0" y="0"/>
                  </a:lnTo>
                  <a:lnTo>
                    <a:pt x="3663950" y="0"/>
                  </a:lnTo>
                  <a:lnTo>
                    <a:pt x="3663950" y="4878070"/>
                  </a:lnTo>
                  <a:close/>
                  <a:moveTo>
                    <a:pt x="63500" y="4814570"/>
                  </a:moveTo>
                  <a:lnTo>
                    <a:pt x="3600450" y="4814570"/>
                  </a:lnTo>
                  <a:lnTo>
                    <a:pt x="3600450" y="63500"/>
                  </a:lnTo>
                  <a:lnTo>
                    <a:pt x="63500" y="63500"/>
                  </a:lnTo>
                  <a:lnTo>
                    <a:pt x="63500" y="4814570"/>
                  </a:lnTo>
                  <a:close/>
                </a:path>
              </a:pathLst>
            </a:custGeom>
            <a:solidFill>
              <a:srgbClr val="F7FDFE"/>
            </a:solidFill>
          </p:spPr>
          <p:txBody>
            <a:bodyPr/>
            <a:lstStyle/>
            <a:p>
              <a:endParaRPr lang="en-IN"/>
            </a:p>
          </p:txBody>
        </p:sp>
      </p:grpSp>
      <p:sp>
        <p:nvSpPr>
          <p:cNvPr id="13" name="TextBox 13"/>
          <p:cNvSpPr txBox="1"/>
          <p:nvPr/>
        </p:nvSpPr>
        <p:spPr>
          <a:xfrm>
            <a:off x="2070676" y="2362533"/>
            <a:ext cx="4993885" cy="1288416"/>
          </a:xfrm>
          <a:prstGeom prst="rect">
            <a:avLst/>
          </a:prstGeom>
        </p:spPr>
        <p:txBody>
          <a:bodyPr lIns="0" tIns="0" rIns="0" bIns="0" rtlCol="0" anchor="t">
            <a:spAutoFit/>
          </a:bodyPr>
          <a:lstStyle/>
          <a:p>
            <a:pPr>
              <a:lnSpc>
                <a:spcPts val="9130"/>
              </a:lnSpc>
            </a:pPr>
            <a:r>
              <a:rPr lang="en-US" sz="11000">
                <a:solidFill>
                  <a:srgbClr val="292929"/>
                </a:solidFill>
                <a:latin typeface="Bebas Neue"/>
              </a:rPr>
              <a:t>CONTENTS</a:t>
            </a:r>
          </a:p>
        </p:txBody>
      </p:sp>
      <p:sp>
        <p:nvSpPr>
          <p:cNvPr id="14" name="TextBox 14"/>
          <p:cNvSpPr txBox="1"/>
          <p:nvPr/>
        </p:nvSpPr>
        <p:spPr>
          <a:xfrm>
            <a:off x="2437667" y="4422839"/>
            <a:ext cx="4626893" cy="438785"/>
          </a:xfrm>
          <a:prstGeom prst="rect">
            <a:avLst/>
          </a:prstGeom>
        </p:spPr>
        <p:txBody>
          <a:bodyPr lIns="0" tIns="0" rIns="0" bIns="0" rtlCol="0" anchor="t">
            <a:spAutoFit/>
          </a:bodyPr>
          <a:lstStyle/>
          <a:p>
            <a:pPr marL="734056" lvl="1" indent="-367028">
              <a:lnSpc>
                <a:spcPts val="3399"/>
              </a:lnSpc>
              <a:buFont typeface="Arial"/>
              <a:buChar char="•"/>
            </a:pPr>
            <a:r>
              <a:rPr lang="en-US" sz="3399">
                <a:solidFill>
                  <a:srgbClr val="2D3541"/>
                </a:solidFill>
                <a:latin typeface="Proxima Nova"/>
              </a:rPr>
              <a:t>About MediSearch</a:t>
            </a:r>
          </a:p>
        </p:txBody>
      </p:sp>
      <p:sp>
        <p:nvSpPr>
          <p:cNvPr id="15" name="TextBox 15"/>
          <p:cNvSpPr txBox="1"/>
          <p:nvPr/>
        </p:nvSpPr>
        <p:spPr>
          <a:xfrm>
            <a:off x="2383279" y="6220777"/>
            <a:ext cx="3889762" cy="438785"/>
          </a:xfrm>
          <a:prstGeom prst="rect">
            <a:avLst/>
          </a:prstGeom>
        </p:spPr>
        <p:txBody>
          <a:bodyPr lIns="0" tIns="0" rIns="0" bIns="0" rtlCol="0" anchor="t">
            <a:spAutoFit/>
          </a:bodyPr>
          <a:lstStyle/>
          <a:p>
            <a:pPr marL="734056" lvl="1" indent="-367028">
              <a:lnSpc>
                <a:spcPts val="3399"/>
              </a:lnSpc>
              <a:buFont typeface="Arial"/>
              <a:buChar char="•"/>
            </a:pPr>
            <a:r>
              <a:rPr lang="en-US" sz="3399">
                <a:solidFill>
                  <a:srgbClr val="2D3541"/>
                </a:solidFill>
                <a:latin typeface="Proxima Nova"/>
              </a:rPr>
              <a:t>Features</a:t>
            </a:r>
          </a:p>
        </p:txBody>
      </p:sp>
      <p:sp>
        <p:nvSpPr>
          <p:cNvPr id="16" name="TextBox 16"/>
          <p:cNvSpPr txBox="1"/>
          <p:nvPr/>
        </p:nvSpPr>
        <p:spPr>
          <a:xfrm>
            <a:off x="2383279" y="6821486"/>
            <a:ext cx="4626893" cy="438785"/>
          </a:xfrm>
          <a:prstGeom prst="rect">
            <a:avLst/>
          </a:prstGeom>
        </p:spPr>
        <p:txBody>
          <a:bodyPr lIns="0" tIns="0" rIns="0" bIns="0" rtlCol="0" anchor="t">
            <a:spAutoFit/>
          </a:bodyPr>
          <a:lstStyle/>
          <a:p>
            <a:pPr marL="734056" lvl="1" indent="-367028">
              <a:lnSpc>
                <a:spcPts val="3399"/>
              </a:lnSpc>
              <a:buFont typeface="Arial"/>
              <a:buChar char="•"/>
            </a:pPr>
            <a:r>
              <a:rPr lang="en-US" sz="3399">
                <a:solidFill>
                  <a:srgbClr val="2D3541"/>
                </a:solidFill>
                <a:latin typeface="Proxima Nova"/>
              </a:rPr>
              <a:t>Prototype images</a:t>
            </a:r>
          </a:p>
        </p:txBody>
      </p:sp>
      <p:sp>
        <p:nvSpPr>
          <p:cNvPr id="17" name="TextBox 17"/>
          <p:cNvSpPr txBox="1"/>
          <p:nvPr/>
        </p:nvSpPr>
        <p:spPr>
          <a:xfrm>
            <a:off x="2437667" y="5019358"/>
            <a:ext cx="3250760" cy="438785"/>
          </a:xfrm>
          <a:prstGeom prst="rect">
            <a:avLst/>
          </a:prstGeom>
        </p:spPr>
        <p:txBody>
          <a:bodyPr lIns="0" tIns="0" rIns="0" bIns="0" rtlCol="0" anchor="t">
            <a:spAutoFit/>
          </a:bodyPr>
          <a:lstStyle/>
          <a:p>
            <a:pPr marL="734056" lvl="1" indent="-367028">
              <a:lnSpc>
                <a:spcPts val="3399"/>
              </a:lnSpc>
              <a:buFont typeface="Arial"/>
              <a:buChar char="•"/>
            </a:pPr>
            <a:r>
              <a:rPr lang="en-US" sz="3399">
                <a:solidFill>
                  <a:srgbClr val="2D3541"/>
                </a:solidFill>
                <a:latin typeface="Proxima Nova"/>
              </a:rPr>
              <a:t>Objective</a:t>
            </a:r>
          </a:p>
        </p:txBody>
      </p:sp>
      <p:sp>
        <p:nvSpPr>
          <p:cNvPr id="18" name="TextBox 18"/>
          <p:cNvSpPr txBox="1"/>
          <p:nvPr/>
        </p:nvSpPr>
        <p:spPr>
          <a:xfrm>
            <a:off x="2383279" y="8022905"/>
            <a:ext cx="3889762" cy="438785"/>
          </a:xfrm>
          <a:prstGeom prst="rect">
            <a:avLst/>
          </a:prstGeom>
        </p:spPr>
        <p:txBody>
          <a:bodyPr lIns="0" tIns="0" rIns="0" bIns="0" rtlCol="0" anchor="t">
            <a:spAutoFit/>
          </a:bodyPr>
          <a:lstStyle/>
          <a:p>
            <a:pPr marL="734056" lvl="1" indent="-367028">
              <a:lnSpc>
                <a:spcPts val="3399"/>
              </a:lnSpc>
              <a:buFont typeface="Arial"/>
              <a:buChar char="•"/>
            </a:pPr>
            <a:r>
              <a:rPr lang="en-US" sz="3399">
                <a:solidFill>
                  <a:srgbClr val="2D3541"/>
                </a:solidFill>
                <a:latin typeface="Proxima Nova"/>
              </a:rPr>
              <a:t>Team</a:t>
            </a:r>
          </a:p>
        </p:txBody>
      </p:sp>
      <p:sp>
        <p:nvSpPr>
          <p:cNvPr id="19" name="TextBox 19"/>
          <p:cNvSpPr txBox="1"/>
          <p:nvPr/>
        </p:nvSpPr>
        <p:spPr>
          <a:xfrm>
            <a:off x="2383279" y="5620067"/>
            <a:ext cx="4368678" cy="438785"/>
          </a:xfrm>
          <a:prstGeom prst="rect">
            <a:avLst/>
          </a:prstGeom>
        </p:spPr>
        <p:txBody>
          <a:bodyPr lIns="0" tIns="0" rIns="0" bIns="0" rtlCol="0" anchor="t">
            <a:spAutoFit/>
          </a:bodyPr>
          <a:lstStyle/>
          <a:p>
            <a:pPr marL="734056" lvl="1" indent="-367028">
              <a:lnSpc>
                <a:spcPts val="3399"/>
              </a:lnSpc>
              <a:buFont typeface="Arial"/>
              <a:buChar char="•"/>
            </a:pPr>
            <a:r>
              <a:rPr lang="en-US" sz="3399">
                <a:solidFill>
                  <a:srgbClr val="2D3541"/>
                </a:solidFill>
                <a:latin typeface="Proxima Nova"/>
              </a:rPr>
              <a:t>Technology Stack</a:t>
            </a:r>
          </a:p>
        </p:txBody>
      </p:sp>
      <p:sp>
        <p:nvSpPr>
          <p:cNvPr id="20" name="TextBox 20"/>
          <p:cNvSpPr txBox="1"/>
          <p:nvPr/>
        </p:nvSpPr>
        <p:spPr>
          <a:xfrm>
            <a:off x="2383279" y="7422196"/>
            <a:ext cx="4572505" cy="438785"/>
          </a:xfrm>
          <a:prstGeom prst="rect">
            <a:avLst/>
          </a:prstGeom>
        </p:spPr>
        <p:txBody>
          <a:bodyPr lIns="0" tIns="0" rIns="0" bIns="0" rtlCol="0" anchor="t">
            <a:spAutoFit/>
          </a:bodyPr>
          <a:lstStyle/>
          <a:p>
            <a:pPr marL="734056" lvl="1" indent="-367028">
              <a:lnSpc>
                <a:spcPts val="3399"/>
              </a:lnSpc>
              <a:buFont typeface="Arial"/>
              <a:buChar char="•"/>
            </a:pPr>
            <a:r>
              <a:rPr lang="en-US" sz="3399">
                <a:solidFill>
                  <a:srgbClr val="2D3541"/>
                </a:solidFill>
                <a:latin typeface="Proxima Nova"/>
              </a:rPr>
              <a:t>Expected outcome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7FDFE"/>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6900143" cy="10287000"/>
            <a:chOff x="0" y="0"/>
            <a:chExt cx="1817322" cy="2709333"/>
          </a:xfrm>
        </p:grpSpPr>
        <p:sp>
          <p:nvSpPr>
            <p:cNvPr id="3" name="Freeform 3"/>
            <p:cNvSpPr/>
            <p:nvPr/>
          </p:nvSpPr>
          <p:spPr>
            <a:xfrm>
              <a:off x="0" y="0"/>
              <a:ext cx="1817322" cy="2709333"/>
            </a:xfrm>
            <a:custGeom>
              <a:avLst/>
              <a:gdLst/>
              <a:ahLst/>
              <a:cxnLst/>
              <a:rect l="l" t="t" r="r" b="b"/>
              <a:pathLst>
                <a:path w="1817322" h="2709333">
                  <a:moveTo>
                    <a:pt x="0" y="0"/>
                  </a:moveTo>
                  <a:lnTo>
                    <a:pt x="1817322" y="0"/>
                  </a:lnTo>
                  <a:lnTo>
                    <a:pt x="1817322" y="2709333"/>
                  </a:lnTo>
                  <a:lnTo>
                    <a:pt x="0" y="2709333"/>
                  </a:lnTo>
                  <a:close/>
                </a:path>
              </a:pathLst>
            </a:custGeom>
            <a:solidFill>
              <a:srgbClr val="48BAC3"/>
            </a:solidFill>
          </p:spPr>
          <p:txBody>
            <a:bodyPr/>
            <a:lstStyle/>
            <a:p>
              <a:endParaRPr lang="en-IN"/>
            </a:p>
          </p:txBody>
        </p:sp>
        <p:sp>
          <p:nvSpPr>
            <p:cNvPr id="4" name="TextBox 4"/>
            <p:cNvSpPr txBox="1"/>
            <p:nvPr/>
          </p:nvSpPr>
          <p:spPr>
            <a:xfrm>
              <a:off x="0" y="-38100"/>
              <a:ext cx="1817322" cy="2747433"/>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566516" y="569297"/>
            <a:ext cx="16692784" cy="2355401"/>
            <a:chOff x="0" y="0"/>
            <a:chExt cx="4396453" cy="620353"/>
          </a:xfrm>
        </p:grpSpPr>
        <p:sp>
          <p:nvSpPr>
            <p:cNvPr id="6" name="Freeform 6"/>
            <p:cNvSpPr/>
            <p:nvPr/>
          </p:nvSpPr>
          <p:spPr>
            <a:xfrm>
              <a:off x="0" y="0"/>
              <a:ext cx="4396453" cy="620353"/>
            </a:xfrm>
            <a:custGeom>
              <a:avLst/>
              <a:gdLst/>
              <a:ahLst/>
              <a:cxnLst/>
              <a:rect l="l" t="t" r="r" b="b"/>
              <a:pathLst>
                <a:path w="4396453" h="620353">
                  <a:moveTo>
                    <a:pt x="0" y="0"/>
                  </a:moveTo>
                  <a:lnTo>
                    <a:pt x="4396453" y="0"/>
                  </a:lnTo>
                  <a:lnTo>
                    <a:pt x="4396453" y="620353"/>
                  </a:lnTo>
                  <a:lnTo>
                    <a:pt x="0" y="620353"/>
                  </a:lnTo>
                  <a:close/>
                </a:path>
              </a:pathLst>
            </a:custGeom>
            <a:solidFill>
              <a:srgbClr val="2D3541"/>
            </a:solidFill>
          </p:spPr>
          <p:txBody>
            <a:bodyPr/>
            <a:lstStyle/>
            <a:p>
              <a:endParaRPr lang="en-IN"/>
            </a:p>
          </p:txBody>
        </p:sp>
        <p:sp>
          <p:nvSpPr>
            <p:cNvPr id="7" name="TextBox 7"/>
            <p:cNvSpPr txBox="1"/>
            <p:nvPr/>
          </p:nvSpPr>
          <p:spPr>
            <a:xfrm>
              <a:off x="0" y="-38100"/>
              <a:ext cx="4396453" cy="658453"/>
            </a:xfrm>
            <a:prstGeom prst="rect">
              <a:avLst/>
            </a:prstGeom>
          </p:spPr>
          <p:txBody>
            <a:bodyPr lIns="50800" tIns="50800" rIns="50800" bIns="50800" rtlCol="0" anchor="ctr"/>
            <a:lstStyle/>
            <a:p>
              <a:pPr algn="ctr">
                <a:lnSpc>
                  <a:spcPts val="2659"/>
                </a:lnSpc>
              </a:pPr>
              <a:endParaRPr/>
            </a:p>
          </p:txBody>
        </p:sp>
      </p:grpSp>
      <p:grpSp>
        <p:nvGrpSpPr>
          <p:cNvPr id="8" name="Group 8"/>
          <p:cNvGrpSpPr>
            <a:grpSpLocks noChangeAspect="1"/>
          </p:cNvGrpSpPr>
          <p:nvPr/>
        </p:nvGrpSpPr>
        <p:grpSpPr>
          <a:xfrm>
            <a:off x="566516" y="2924698"/>
            <a:ext cx="6333627" cy="6333602"/>
            <a:chOff x="0" y="0"/>
            <a:chExt cx="6350025" cy="6350000"/>
          </a:xfrm>
        </p:grpSpPr>
        <p:sp>
          <p:nvSpPr>
            <p:cNvPr id="9" name="Freeform 9"/>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2"/>
              <a:stretch>
                <a:fillRect l="-27380" r="-22618"/>
              </a:stretch>
            </a:blipFill>
          </p:spPr>
          <p:txBody>
            <a:bodyPr/>
            <a:lstStyle/>
            <a:p>
              <a:endParaRPr lang="en-IN"/>
            </a:p>
          </p:txBody>
        </p:sp>
      </p:grpSp>
      <p:sp>
        <p:nvSpPr>
          <p:cNvPr id="10" name="TextBox 10"/>
          <p:cNvSpPr txBox="1"/>
          <p:nvPr/>
        </p:nvSpPr>
        <p:spPr>
          <a:xfrm>
            <a:off x="8063571" y="1315368"/>
            <a:ext cx="7981870" cy="1225209"/>
          </a:xfrm>
          <a:prstGeom prst="rect">
            <a:avLst/>
          </a:prstGeom>
        </p:spPr>
        <p:txBody>
          <a:bodyPr lIns="0" tIns="0" rIns="0" bIns="0" rtlCol="0" anchor="t">
            <a:spAutoFit/>
          </a:bodyPr>
          <a:lstStyle/>
          <a:p>
            <a:pPr>
              <a:lnSpc>
                <a:spcPts val="8686"/>
              </a:lnSpc>
            </a:pPr>
            <a:r>
              <a:rPr lang="en-US" sz="10465">
                <a:solidFill>
                  <a:srgbClr val="F7FDFE"/>
                </a:solidFill>
                <a:latin typeface="Bebas Neue"/>
              </a:rPr>
              <a:t>ABOUT MEDISEARCH</a:t>
            </a:r>
          </a:p>
        </p:txBody>
      </p:sp>
      <p:sp>
        <p:nvSpPr>
          <p:cNvPr id="11" name="TextBox 11"/>
          <p:cNvSpPr txBox="1"/>
          <p:nvPr/>
        </p:nvSpPr>
        <p:spPr>
          <a:xfrm>
            <a:off x="8063571" y="3149122"/>
            <a:ext cx="9195729" cy="6347461"/>
          </a:xfrm>
          <a:prstGeom prst="rect">
            <a:avLst/>
          </a:prstGeom>
        </p:spPr>
        <p:txBody>
          <a:bodyPr lIns="0" tIns="0" rIns="0" bIns="0" rtlCol="0" anchor="t">
            <a:spAutoFit/>
          </a:bodyPr>
          <a:lstStyle/>
          <a:p>
            <a:pPr>
              <a:lnSpc>
                <a:spcPts val="5099"/>
              </a:lnSpc>
            </a:pPr>
            <a:r>
              <a:rPr lang="en-US" sz="3399">
                <a:solidFill>
                  <a:srgbClr val="211F20"/>
                </a:solidFill>
                <a:latin typeface="Canva Sans"/>
              </a:rPr>
              <a:t>Medisearch is a user-friendly, comprehensive website designed to empower individuals and families in their healthcare journey. Our intuitive platform lets you search for doctors by location and specialty, and even read patient reviews. We also offer a hassle-free appointment booking system, allowing you to schedule visits with your chosen healthcare providers effortlessly.</a:t>
            </a:r>
          </a:p>
        </p:txBody>
      </p:sp>
      <p:sp>
        <p:nvSpPr>
          <p:cNvPr id="12" name="AutoShape 12"/>
          <p:cNvSpPr/>
          <p:nvPr/>
        </p:nvSpPr>
        <p:spPr>
          <a:xfrm flipV="1">
            <a:off x="8063571" y="9830543"/>
            <a:ext cx="9177125" cy="0"/>
          </a:xfrm>
          <a:prstGeom prst="line">
            <a:avLst/>
          </a:prstGeom>
          <a:ln w="28575" cap="flat">
            <a:solidFill>
              <a:srgbClr val="D9D9D9"/>
            </a:solidFill>
            <a:prstDash val="solid"/>
            <a:headEnd type="none" w="sm" len="sm"/>
            <a:tailEnd type="none" w="sm" len="sm"/>
          </a:ln>
        </p:spPr>
        <p:txBody>
          <a:bodyPr/>
          <a:lstStyle/>
          <a:p>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7FDFE"/>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grpSp>
        <p:nvGrpSpPr>
          <p:cNvPr id="3" name="Group 3"/>
          <p:cNvGrpSpPr/>
          <p:nvPr/>
        </p:nvGrpSpPr>
        <p:grpSpPr>
          <a:xfrm>
            <a:off x="1028700" y="1028700"/>
            <a:ext cx="16230600" cy="8229600"/>
            <a:chOff x="0" y="0"/>
            <a:chExt cx="4274726" cy="2167467"/>
          </a:xfrm>
        </p:grpSpPr>
        <p:sp>
          <p:nvSpPr>
            <p:cNvPr id="4" name="Freeform 4"/>
            <p:cNvSpPr/>
            <p:nvPr/>
          </p:nvSpPr>
          <p:spPr>
            <a:xfrm>
              <a:off x="0" y="0"/>
              <a:ext cx="4274726" cy="2167467"/>
            </a:xfrm>
            <a:custGeom>
              <a:avLst/>
              <a:gdLst/>
              <a:ahLst/>
              <a:cxnLst/>
              <a:rect l="l" t="t" r="r" b="b"/>
              <a:pathLst>
                <a:path w="4274726" h="2167467">
                  <a:moveTo>
                    <a:pt x="0" y="0"/>
                  </a:moveTo>
                  <a:lnTo>
                    <a:pt x="4274726" y="0"/>
                  </a:lnTo>
                  <a:lnTo>
                    <a:pt x="4274726" y="2167467"/>
                  </a:lnTo>
                  <a:lnTo>
                    <a:pt x="0" y="2167467"/>
                  </a:lnTo>
                  <a:close/>
                </a:path>
              </a:pathLst>
            </a:custGeom>
            <a:solidFill>
              <a:srgbClr val="F7FDFE"/>
            </a:solidFill>
          </p:spPr>
          <p:txBody>
            <a:bodyPr/>
            <a:lstStyle/>
            <a:p>
              <a:endParaRPr lang="en-IN"/>
            </a:p>
          </p:txBody>
        </p:sp>
        <p:sp>
          <p:nvSpPr>
            <p:cNvPr id="5" name="TextBox 5"/>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p:txBody>
        </p:sp>
      </p:grpSp>
      <p:sp>
        <p:nvSpPr>
          <p:cNvPr id="6" name="AutoShape 6"/>
          <p:cNvSpPr/>
          <p:nvPr/>
        </p:nvSpPr>
        <p:spPr>
          <a:xfrm>
            <a:off x="1821434" y="2818157"/>
            <a:ext cx="13657057" cy="0"/>
          </a:xfrm>
          <a:prstGeom prst="line">
            <a:avLst/>
          </a:prstGeom>
          <a:ln w="38100" cap="flat">
            <a:solidFill>
              <a:srgbClr val="48BAC3"/>
            </a:solidFill>
            <a:prstDash val="solid"/>
            <a:headEnd type="none" w="sm" len="sm"/>
            <a:tailEnd type="none" w="sm" len="sm"/>
          </a:ln>
        </p:spPr>
        <p:txBody>
          <a:bodyPr/>
          <a:lstStyle/>
          <a:p>
            <a:endParaRPr lang="en-IN"/>
          </a:p>
        </p:txBody>
      </p:sp>
      <p:grpSp>
        <p:nvGrpSpPr>
          <p:cNvPr id="7" name="Group 7"/>
          <p:cNvGrpSpPr>
            <a:grpSpLocks noChangeAspect="1"/>
          </p:cNvGrpSpPr>
          <p:nvPr/>
        </p:nvGrpSpPr>
        <p:grpSpPr>
          <a:xfrm>
            <a:off x="11577043" y="1452572"/>
            <a:ext cx="5158709" cy="6868146"/>
            <a:chOff x="0" y="0"/>
            <a:chExt cx="3663950" cy="4878070"/>
          </a:xfrm>
        </p:grpSpPr>
        <p:sp>
          <p:nvSpPr>
            <p:cNvPr id="8" name="Freeform 8"/>
            <p:cNvSpPr/>
            <p:nvPr/>
          </p:nvSpPr>
          <p:spPr>
            <a:xfrm>
              <a:off x="31750" y="31750"/>
              <a:ext cx="3600450" cy="4814570"/>
            </a:xfrm>
            <a:custGeom>
              <a:avLst/>
              <a:gdLst/>
              <a:ahLst/>
              <a:cxnLst/>
              <a:rect l="l" t="t" r="r" b="b"/>
              <a:pathLst>
                <a:path w="3600450" h="4814570">
                  <a:moveTo>
                    <a:pt x="0" y="0"/>
                  </a:moveTo>
                  <a:lnTo>
                    <a:pt x="3600450" y="0"/>
                  </a:lnTo>
                  <a:lnTo>
                    <a:pt x="3600450" y="4814570"/>
                  </a:lnTo>
                  <a:lnTo>
                    <a:pt x="0" y="4814570"/>
                  </a:lnTo>
                  <a:close/>
                </a:path>
              </a:pathLst>
            </a:custGeom>
            <a:blipFill>
              <a:blip r:embed="rId3"/>
              <a:stretch>
                <a:fillRect l="-108454" t="-21074" r="-69367" b="-17433"/>
              </a:stretch>
            </a:blipFill>
          </p:spPr>
          <p:txBody>
            <a:bodyPr/>
            <a:lstStyle/>
            <a:p>
              <a:endParaRPr lang="en-IN"/>
            </a:p>
          </p:txBody>
        </p:sp>
        <p:sp>
          <p:nvSpPr>
            <p:cNvPr id="9" name="Freeform 9"/>
            <p:cNvSpPr/>
            <p:nvPr/>
          </p:nvSpPr>
          <p:spPr>
            <a:xfrm>
              <a:off x="0" y="0"/>
              <a:ext cx="3663950" cy="4878070"/>
            </a:xfrm>
            <a:custGeom>
              <a:avLst/>
              <a:gdLst/>
              <a:ahLst/>
              <a:cxnLst/>
              <a:rect l="l" t="t" r="r" b="b"/>
              <a:pathLst>
                <a:path w="3663950" h="4878070">
                  <a:moveTo>
                    <a:pt x="3663950" y="4878070"/>
                  </a:moveTo>
                  <a:lnTo>
                    <a:pt x="0" y="4878070"/>
                  </a:lnTo>
                  <a:lnTo>
                    <a:pt x="0" y="0"/>
                  </a:lnTo>
                  <a:lnTo>
                    <a:pt x="3663950" y="0"/>
                  </a:lnTo>
                  <a:lnTo>
                    <a:pt x="3663950" y="4878070"/>
                  </a:lnTo>
                  <a:close/>
                  <a:moveTo>
                    <a:pt x="63500" y="4814570"/>
                  </a:moveTo>
                  <a:lnTo>
                    <a:pt x="3600450" y="4814570"/>
                  </a:lnTo>
                  <a:lnTo>
                    <a:pt x="3600450" y="63500"/>
                  </a:lnTo>
                  <a:lnTo>
                    <a:pt x="63500" y="63500"/>
                  </a:lnTo>
                  <a:lnTo>
                    <a:pt x="63500" y="4814570"/>
                  </a:lnTo>
                  <a:close/>
                </a:path>
              </a:pathLst>
            </a:custGeom>
            <a:solidFill>
              <a:srgbClr val="F7FDFE"/>
            </a:solidFill>
          </p:spPr>
          <p:txBody>
            <a:bodyPr/>
            <a:lstStyle/>
            <a:p>
              <a:endParaRPr lang="en-IN"/>
            </a:p>
          </p:txBody>
        </p:sp>
      </p:grpSp>
      <p:sp>
        <p:nvSpPr>
          <p:cNvPr id="10" name="TextBox 10"/>
          <p:cNvSpPr txBox="1"/>
          <p:nvPr/>
        </p:nvSpPr>
        <p:spPr>
          <a:xfrm>
            <a:off x="1821434" y="1814522"/>
            <a:ext cx="4198366" cy="1240724"/>
          </a:xfrm>
          <a:prstGeom prst="rect">
            <a:avLst/>
          </a:prstGeom>
        </p:spPr>
        <p:txBody>
          <a:bodyPr wrap="square" lIns="0" tIns="0" rIns="0" bIns="0" rtlCol="0" anchor="t">
            <a:spAutoFit/>
          </a:bodyPr>
          <a:lstStyle/>
          <a:p>
            <a:pPr>
              <a:lnSpc>
                <a:spcPts val="8715"/>
              </a:lnSpc>
            </a:pPr>
            <a:r>
              <a:rPr lang="en-US" sz="10500" dirty="0">
                <a:solidFill>
                  <a:srgbClr val="292929"/>
                </a:solidFill>
                <a:latin typeface="Bebas Neue"/>
              </a:rPr>
              <a:t>OBJECTIVE</a:t>
            </a:r>
          </a:p>
        </p:txBody>
      </p:sp>
      <p:sp>
        <p:nvSpPr>
          <p:cNvPr id="11" name="TextBox 11"/>
          <p:cNvSpPr txBox="1"/>
          <p:nvPr/>
        </p:nvSpPr>
        <p:spPr>
          <a:xfrm>
            <a:off x="1821434" y="2984199"/>
            <a:ext cx="9320504" cy="5380989"/>
          </a:xfrm>
          <a:prstGeom prst="rect">
            <a:avLst/>
          </a:prstGeom>
        </p:spPr>
        <p:txBody>
          <a:bodyPr lIns="0" tIns="0" rIns="0" bIns="0" rtlCol="0" anchor="t">
            <a:spAutoFit/>
          </a:bodyPr>
          <a:lstStyle/>
          <a:p>
            <a:pPr marL="734069" lvl="1" indent="-367035">
              <a:lnSpc>
                <a:spcPts val="4760"/>
              </a:lnSpc>
              <a:buFont typeface="Arial"/>
              <a:buChar char="•"/>
            </a:pPr>
            <a:r>
              <a:rPr lang="en-US" sz="3400">
                <a:solidFill>
                  <a:srgbClr val="292929"/>
                </a:solidFill>
                <a:latin typeface="Canva Sans"/>
              </a:rPr>
              <a:t>Facilitate Access to Healthcare</a:t>
            </a:r>
          </a:p>
          <a:p>
            <a:pPr>
              <a:lnSpc>
                <a:spcPts val="4760"/>
              </a:lnSpc>
            </a:pPr>
            <a:endParaRPr lang="en-US" sz="3400">
              <a:solidFill>
                <a:srgbClr val="292929"/>
              </a:solidFill>
              <a:latin typeface="Canva Sans"/>
            </a:endParaRPr>
          </a:p>
          <a:p>
            <a:pPr marL="734069" lvl="1" indent="-367035">
              <a:lnSpc>
                <a:spcPts val="4760"/>
              </a:lnSpc>
              <a:buFont typeface="Arial"/>
              <a:buChar char="•"/>
            </a:pPr>
            <a:r>
              <a:rPr lang="en-US" sz="3400">
                <a:solidFill>
                  <a:srgbClr val="292929"/>
                </a:solidFill>
                <a:latin typeface="Canva Sans"/>
              </a:rPr>
              <a:t>Streamline Doctor Search</a:t>
            </a:r>
          </a:p>
          <a:p>
            <a:pPr>
              <a:lnSpc>
                <a:spcPts val="4760"/>
              </a:lnSpc>
            </a:pPr>
            <a:endParaRPr lang="en-US" sz="3400">
              <a:solidFill>
                <a:srgbClr val="292929"/>
              </a:solidFill>
              <a:latin typeface="Canva Sans"/>
            </a:endParaRPr>
          </a:p>
          <a:p>
            <a:pPr marL="734069" lvl="1" indent="-367035">
              <a:lnSpc>
                <a:spcPts val="4760"/>
              </a:lnSpc>
              <a:buFont typeface="Arial"/>
              <a:buChar char="•"/>
            </a:pPr>
            <a:r>
              <a:rPr lang="en-US" sz="3400">
                <a:solidFill>
                  <a:srgbClr val="292929"/>
                </a:solidFill>
                <a:latin typeface="Canva Sans"/>
              </a:rPr>
              <a:t>Offer Convenient Appointment Booking</a:t>
            </a:r>
          </a:p>
          <a:p>
            <a:pPr>
              <a:lnSpc>
                <a:spcPts val="4760"/>
              </a:lnSpc>
            </a:pPr>
            <a:endParaRPr lang="en-US" sz="3400">
              <a:solidFill>
                <a:srgbClr val="292929"/>
              </a:solidFill>
              <a:latin typeface="Canva Sans"/>
            </a:endParaRPr>
          </a:p>
          <a:p>
            <a:pPr marL="734069" lvl="1" indent="-367035">
              <a:lnSpc>
                <a:spcPts val="4760"/>
              </a:lnSpc>
              <a:buFont typeface="Arial"/>
              <a:buChar char="•"/>
            </a:pPr>
            <a:r>
              <a:rPr lang="en-US" sz="3400">
                <a:solidFill>
                  <a:srgbClr val="292929"/>
                </a:solidFill>
                <a:latin typeface="Canva Sans"/>
              </a:rPr>
              <a:t>Data Security and Privacy</a:t>
            </a:r>
          </a:p>
          <a:p>
            <a:pPr>
              <a:lnSpc>
                <a:spcPts val="4760"/>
              </a:lnSpc>
            </a:pPr>
            <a:endParaRPr lang="en-US" sz="3400">
              <a:solidFill>
                <a:srgbClr val="292929"/>
              </a:solidFill>
              <a:latin typeface="Canva Sans"/>
            </a:endParaRPr>
          </a:p>
          <a:p>
            <a:pPr marL="734069" lvl="1" indent="-367035">
              <a:lnSpc>
                <a:spcPts val="4760"/>
              </a:lnSpc>
              <a:buFont typeface="Arial"/>
              <a:buChar char="•"/>
            </a:pPr>
            <a:r>
              <a:rPr lang="en-US" sz="3400">
                <a:solidFill>
                  <a:srgbClr val="292929"/>
                </a:solidFill>
                <a:latin typeface="Canva Sans"/>
              </a:rPr>
              <a:t>Partnerships with Healthcare Providers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7FDFE"/>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txBody>
          <a:bodyPr/>
          <a:lstStyle/>
          <a:p>
            <a:endParaRPr lang="en-IN"/>
          </a:p>
        </p:txBody>
      </p:sp>
      <p:grpSp>
        <p:nvGrpSpPr>
          <p:cNvPr id="3" name="Group 3"/>
          <p:cNvGrpSpPr/>
          <p:nvPr/>
        </p:nvGrpSpPr>
        <p:grpSpPr>
          <a:xfrm>
            <a:off x="-115294" y="1584822"/>
            <a:ext cx="18518589" cy="8702178"/>
            <a:chOff x="0" y="0"/>
            <a:chExt cx="4877324" cy="2291932"/>
          </a:xfrm>
        </p:grpSpPr>
        <p:sp>
          <p:nvSpPr>
            <p:cNvPr id="4" name="Freeform 4"/>
            <p:cNvSpPr/>
            <p:nvPr/>
          </p:nvSpPr>
          <p:spPr>
            <a:xfrm>
              <a:off x="0" y="0"/>
              <a:ext cx="4877324" cy="2291932"/>
            </a:xfrm>
            <a:custGeom>
              <a:avLst/>
              <a:gdLst/>
              <a:ahLst/>
              <a:cxnLst/>
              <a:rect l="l" t="t" r="r" b="b"/>
              <a:pathLst>
                <a:path w="4877324" h="2291932">
                  <a:moveTo>
                    <a:pt x="0" y="0"/>
                  </a:moveTo>
                  <a:lnTo>
                    <a:pt x="4877324" y="0"/>
                  </a:lnTo>
                  <a:lnTo>
                    <a:pt x="4877324" y="2291932"/>
                  </a:lnTo>
                  <a:lnTo>
                    <a:pt x="0" y="2291932"/>
                  </a:lnTo>
                  <a:close/>
                </a:path>
              </a:pathLst>
            </a:custGeom>
            <a:solidFill>
              <a:srgbClr val="48BAC3"/>
            </a:solidFill>
          </p:spPr>
          <p:txBody>
            <a:bodyPr/>
            <a:lstStyle/>
            <a:p>
              <a:endParaRPr lang="en-IN"/>
            </a:p>
          </p:txBody>
        </p:sp>
        <p:sp>
          <p:nvSpPr>
            <p:cNvPr id="5" name="TextBox 5"/>
            <p:cNvSpPr txBox="1"/>
            <p:nvPr/>
          </p:nvSpPr>
          <p:spPr>
            <a:xfrm>
              <a:off x="0" y="-38100"/>
              <a:ext cx="4877324" cy="2330032"/>
            </a:xfrm>
            <a:prstGeom prst="rect">
              <a:avLst/>
            </a:prstGeom>
          </p:spPr>
          <p:txBody>
            <a:bodyPr lIns="50800" tIns="50800" rIns="50800" bIns="50800" rtlCol="0" anchor="ctr"/>
            <a:lstStyle/>
            <a:p>
              <a:pPr algn="ctr">
                <a:lnSpc>
                  <a:spcPts val="2659"/>
                </a:lnSpc>
              </a:pPr>
              <a:endParaRPr/>
            </a:p>
          </p:txBody>
        </p:sp>
      </p:grpSp>
      <p:sp>
        <p:nvSpPr>
          <p:cNvPr id="6" name="AutoShape 6"/>
          <p:cNvSpPr/>
          <p:nvPr/>
        </p:nvSpPr>
        <p:spPr>
          <a:xfrm>
            <a:off x="8302693" y="9772354"/>
            <a:ext cx="9425961" cy="0"/>
          </a:xfrm>
          <a:prstGeom prst="line">
            <a:avLst/>
          </a:prstGeom>
          <a:ln w="28575" cap="flat">
            <a:solidFill>
              <a:srgbClr val="FFFFFF"/>
            </a:solidFill>
            <a:prstDash val="solid"/>
            <a:headEnd type="none" w="sm" len="sm"/>
            <a:tailEnd type="none" w="sm" len="sm"/>
          </a:ln>
        </p:spPr>
        <p:txBody>
          <a:bodyPr/>
          <a:lstStyle/>
          <a:p>
            <a:endParaRPr lang="en-IN"/>
          </a:p>
        </p:txBody>
      </p:sp>
      <p:grpSp>
        <p:nvGrpSpPr>
          <p:cNvPr id="7" name="Group 7"/>
          <p:cNvGrpSpPr/>
          <p:nvPr/>
        </p:nvGrpSpPr>
        <p:grpSpPr>
          <a:xfrm>
            <a:off x="1028700" y="655753"/>
            <a:ext cx="6530275" cy="8602547"/>
            <a:chOff x="0" y="0"/>
            <a:chExt cx="1719908" cy="2265691"/>
          </a:xfrm>
        </p:grpSpPr>
        <p:sp>
          <p:nvSpPr>
            <p:cNvPr id="8" name="Freeform 8"/>
            <p:cNvSpPr/>
            <p:nvPr/>
          </p:nvSpPr>
          <p:spPr>
            <a:xfrm>
              <a:off x="0" y="0"/>
              <a:ext cx="1719908" cy="2265691"/>
            </a:xfrm>
            <a:custGeom>
              <a:avLst/>
              <a:gdLst/>
              <a:ahLst/>
              <a:cxnLst/>
              <a:rect l="l" t="t" r="r" b="b"/>
              <a:pathLst>
                <a:path w="1719908" h="2265691">
                  <a:moveTo>
                    <a:pt x="0" y="0"/>
                  </a:moveTo>
                  <a:lnTo>
                    <a:pt x="1719908" y="0"/>
                  </a:lnTo>
                  <a:lnTo>
                    <a:pt x="1719908" y="2265691"/>
                  </a:lnTo>
                  <a:lnTo>
                    <a:pt x="0" y="2265691"/>
                  </a:lnTo>
                  <a:close/>
                </a:path>
              </a:pathLst>
            </a:custGeom>
            <a:solidFill>
              <a:srgbClr val="2D3541"/>
            </a:solidFill>
          </p:spPr>
          <p:txBody>
            <a:bodyPr/>
            <a:lstStyle/>
            <a:p>
              <a:endParaRPr lang="en-IN"/>
            </a:p>
          </p:txBody>
        </p:sp>
        <p:sp>
          <p:nvSpPr>
            <p:cNvPr id="9" name="TextBox 9"/>
            <p:cNvSpPr txBox="1"/>
            <p:nvPr/>
          </p:nvSpPr>
          <p:spPr>
            <a:xfrm>
              <a:off x="0" y="-38100"/>
              <a:ext cx="1719908" cy="2303791"/>
            </a:xfrm>
            <a:prstGeom prst="rect">
              <a:avLst/>
            </a:prstGeom>
          </p:spPr>
          <p:txBody>
            <a:bodyPr lIns="50800" tIns="50800" rIns="50800" bIns="50800" rtlCol="0" anchor="ctr"/>
            <a:lstStyle/>
            <a:p>
              <a:pPr algn="ctr">
                <a:lnSpc>
                  <a:spcPts val="2659"/>
                </a:lnSpc>
              </a:pPr>
              <a:endParaRPr/>
            </a:p>
          </p:txBody>
        </p:sp>
      </p:grpSp>
      <p:sp>
        <p:nvSpPr>
          <p:cNvPr id="10" name="Freeform 10"/>
          <p:cNvSpPr/>
          <p:nvPr/>
        </p:nvSpPr>
        <p:spPr>
          <a:xfrm>
            <a:off x="1485856" y="7259397"/>
            <a:ext cx="2807981" cy="1084583"/>
          </a:xfrm>
          <a:custGeom>
            <a:avLst/>
            <a:gdLst/>
            <a:ahLst/>
            <a:cxnLst/>
            <a:rect l="l" t="t" r="r" b="b"/>
            <a:pathLst>
              <a:path w="2807981" h="1084583">
                <a:moveTo>
                  <a:pt x="0" y="0"/>
                </a:moveTo>
                <a:lnTo>
                  <a:pt x="2807982" y="0"/>
                </a:lnTo>
                <a:lnTo>
                  <a:pt x="2807982" y="1084583"/>
                </a:lnTo>
                <a:lnTo>
                  <a:pt x="0" y="10845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11" name="Freeform 11"/>
          <p:cNvSpPr/>
          <p:nvPr/>
        </p:nvSpPr>
        <p:spPr>
          <a:xfrm>
            <a:off x="1485856" y="5143500"/>
            <a:ext cx="1071766" cy="1511465"/>
          </a:xfrm>
          <a:custGeom>
            <a:avLst/>
            <a:gdLst/>
            <a:ahLst/>
            <a:cxnLst/>
            <a:rect l="l" t="t" r="r" b="b"/>
            <a:pathLst>
              <a:path w="1071766" h="1511465">
                <a:moveTo>
                  <a:pt x="0" y="0"/>
                </a:moveTo>
                <a:lnTo>
                  <a:pt x="1071766" y="0"/>
                </a:lnTo>
                <a:lnTo>
                  <a:pt x="1071766" y="1511465"/>
                </a:lnTo>
                <a:lnTo>
                  <a:pt x="0" y="151146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12" name="Freeform 12"/>
          <p:cNvSpPr/>
          <p:nvPr/>
        </p:nvSpPr>
        <p:spPr>
          <a:xfrm>
            <a:off x="4617960" y="5398398"/>
            <a:ext cx="1256567" cy="1256567"/>
          </a:xfrm>
          <a:custGeom>
            <a:avLst/>
            <a:gdLst/>
            <a:ahLst/>
            <a:cxnLst/>
            <a:rect l="l" t="t" r="r" b="b"/>
            <a:pathLst>
              <a:path w="1256567" h="1256567">
                <a:moveTo>
                  <a:pt x="0" y="0"/>
                </a:moveTo>
                <a:lnTo>
                  <a:pt x="1256567" y="0"/>
                </a:lnTo>
                <a:lnTo>
                  <a:pt x="1256567" y="1256567"/>
                </a:lnTo>
                <a:lnTo>
                  <a:pt x="0" y="1256567"/>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N"/>
          </a:p>
        </p:txBody>
      </p:sp>
      <p:sp>
        <p:nvSpPr>
          <p:cNvPr id="13" name="Freeform 13"/>
          <p:cNvSpPr/>
          <p:nvPr/>
        </p:nvSpPr>
        <p:spPr>
          <a:xfrm>
            <a:off x="3050894" y="5143500"/>
            <a:ext cx="1071766" cy="1511465"/>
          </a:xfrm>
          <a:custGeom>
            <a:avLst/>
            <a:gdLst/>
            <a:ahLst/>
            <a:cxnLst/>
            <a:rect l="l" t="t" r="r" b="b"/>
            <a:pathLst>
              <a:path w="1071766" h="1511465">
                <a:moveTo>
                  <a:pt x="0" y="0"/>
                </a:moveTo>
                <a:lnTo>
                  <a:pt x="1071766" y="0"/>
                </a:lnTo>
                <a:lnTo>
                  <a:pt x="1071766" y="1511465"/>
                </a:lnTo>
                <a:lnTo>
                  <a:pt x="0" y="151146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IN"/>
          </a:p>
        </p:txBody>
      </p:sp>
      <p:sp>
        <p:nvSpPr>
          <p:cNvPr id="14" name="Freeform 14"/>
          <p:cNvSpPr/>
          <p:nvPr/>
        </p:nvSpPr>
        <p:spPr>
          <a:xfrm>
            <a:off x="4773714" y="7130659"/>
            <a:ext cx="1100813" cy="1213321"/>
          </a:xfrm>
          <a:custGeom>
            <a:avLst/>
            <a:gdLst/>
            <a:ahLst/>
            <a:cxnLst/>
            <a:rect l="l" t="t" r="r" b="b"/>
            <a:pathLst>
              <a:path w="1100813" h="1213321">
                <a:moveTo>
                  <a:pt x="0" y="0"/>
                </a:moveTo>
                <a:lnTo>
                  <a:pt x="1100813" y="0"/>
                </a:lnTo>
                <a:lnTo>
                  <a:pt x="1100813" y="1213321"/>
                </a:lnTo>
                <a:lnTo>
                  <a:pt x="0" y="1213321"/>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n-IN"/>
          </a:p>
        </p:txBody>
      </p:sp>
      <p:sp>
        <p:nvSpPr>
          <p:cNvPr id="15" name="TextBox 15"/>
          <p:cNvSpPr txBox="1"/>
          <p:nvPr/>
        </p:nvSpPr>
        <p:spPr>
          <a:xfrm>
            <a:off x="8054275" y="1853638"/>
            <a:ext cx="9351960" cy="6994271"/>
          </a:xfrm>
          <a:prstGeom prst="rect">
            <a:avLst/>
          </a:prstGeom>
        </p:spPr>
        <p:txBody>
          <a:bodyPr lIns="0" tIns="0" rIns="0" bIns="0" rtlCol="0" anchor="t">
            <a:spAutoFit/>
          </a:bodyPr>
          <a:lstStyle/>
          <a:p>
            <a:pPr>
              <a:lnSpc>
                <a:spcPts val="5031"/>
              </a:lnSpc>
            </a:pPr>
            <a:endParaRPr dirty="0"/>
          </a:p>
          <a:p>
            <a:pPr marL="734058" lvl="1" indent="-367029">
              <a:lnSpc>
                <a:spcPts val="5031"/>
              </a:lnSpc>
              <a:buFont typeface="Arial"/>
              <a:buChar char="•"/>
            </a:pPr>
            <a:r>
              <a:rPr lang="en-US" sz="3399" spc="-186" dirty="0">
                <a:solidFill>
                  <a:srgbClr val="35495E"/>
                </a:solidFill>
                <a:latin typeface="Canva Sans Bold"/>
              </a:rPr>
              <a:t>Front-end Development: HTML, CSS, JavaScript.</a:t>
            </a:r>
          </a:p>
          <a:p>
            <a:pPr marL="734058" lvl="1" indent="-367029">
              <a:lnSpc>
                <a:spcPts val="5031"/>
              </a:lnSpc>
              <a:buFont typeface="Arial"/>
              <a:buChar char="•"/>
            </a:pPr>
            <a:r>
              <a:rPr lang="en-US" sz="3399" spc="-186" dirty="0">
                <a:solidFill>
                  <a:srgbClr val="35495E"/>
                </a:solidFill>
                <a:latin typeface="Canva Sans Bold"/>
              </a:rPr>
              <a:t>Back-end Development: A server-side scripting language like Node.js along with a web framework (Express.js).</a:t>
            </a:r>
          </a:p>
          <a:p>
            <a:pPr marL="734058" lvl="1" indent="-367029">
              <a:lnSpc>
                <a:spcPts val="5031"/>
              </a:lnSpc>
              <a:buFont typeface="Arial"/>
              <a:buChar char="•"/>
            </a:pPr>
            <a:r>
              <a:rPr lang="en-US" sz="3399" spc="-186" dirty="0">
                <a:solidFill>
                  <a:srgbClr val="35495E"/>
                </a:solidFill>
                <a:latin typeface="Canva Sans Bold"/>
              </a:rPr>
              <a:t>Database Management: Relational database management systems (RDBMS) like  MongoDB to store user data, doctor profiles, and appointments.</a:t>
            </a:r>
          </a:p>
          <a:p>
            <a:pPr>
              <a:lnSpc>
                <a:spcPts val="5031"/>
              </a:lnSpc>
            </a:pPr>
            <a:endParaRPr lang="en-US" sz="3399" spc="-186" dirty="0">
              <a:solidFill>
                <a:srgbClr val="35495E"/>
              </a:solidFill>
              <a:latin typeface="Canva Sans Bold"/>
            </a:endParaRPr>
          </a:p>
        </p:txBody>
      </p:sp>
      <p:sp>
        <p:nvSpPr>
          <p:cNvPr id="16" name="TextBox 16"/>
          <p:cNvSpPr txBox="1"/>
          <p:nvPr/>
        </p:nvSpPr>
        <p:spPr>
          <a:xfrm>
            <a:off x="1323950" y="1209675"/>
            <a:ext cx="5939776" cy="2752725"/>
          </a:xfrm>
          <a:prstGeom prst="rect">
            <a:avLst/>
          </a:prstGeom>
        </p:spPr>
        <p:txBody>
          <a:bodyPr lIns="0" tIns="0" rIns="0" bIns="0" rtlCol="0" anchor="t">
            <a:spAutoFit/>
          </a:bodyPr>
          <a:lstStyle/>
          <a:p>
            <a:pPr>
              <a:lnSpc>
                <a:spcPts val="10500"/>
              </a:lnSpc>
            </a:pPr>
            <a:r>
              <a:rPr lang="en-US" sz="10500">
                <a:solidFill>
                  <a:srgbClr val="F7FDFE"/>
                </a:solidFill>
                <a:latin typeface="Bebas Neue"/>
              </a:rPr>
              <a:t>TECHNOLOGIES</a:t>
            </a:r>
          </a:p>
          <a:p>
            <a:pPr>
              <a:lnSpc>
                <a:spcPts val="10500"/>
              </a:lnSpc>
            </a:pPr>
            <a:r>
              <a:rPr lang="en-US" sz="10500">
                <a:solidFill>
                  <a:srgbClr val="F7FDFE"/>
                </a:solidFill>
                <a:latin typeface="Bebas Neue"/>
              </a:rPr>
              <a:t>TO BE USED</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7FDFE"/>
        </a:solidFill>
        <a:effectLst/>
      </p:bgPr>
    </p:bg>
    <p:spTree>
      <p:nvGrpSpPr>
        <p:cNvPr id="1" name=""/>
        <p:cNvGrpSpPr/>
        <p:nvPr/>
      </p:nvGrpSpPr>
      <p:grpSpPr>
        <a:xfrm>
          <a:off x="0" y="0"/>
          <a:ext cx="0" cy="0"/>
          <a:chOff x="0" y="0"/>
          <a:chExt cx="0" cy="0"/>
        </a:xfrm>
      </p:grpSpPr>
      <p:grpSp>
        <p:nvGrpSpPr>
          <p:cNvPr id="2" name="Group 2"/>
          <p:cNvGrpSpPr/>
          <p:nvPr/>
        </p:nvGrpSpPr>
        <p:grpSpPr>
          <a:xfrm>
            <a:off x="11132728" y="0"/>
            <a:ext cx="7155272" cy="10350003"/>
            <a:chOff x="0" y="0"/>
            <a:chExt cx="1884516" cy="2725927"/>
          </a:xfrm>
        </p:grpSpPr>
        <p:sp>
          <p:nvSpPr>
            <p:cNvPr id="3" name="Freeform 3"/>
            <p:cNvSpPr/>
            <p:nvPr/>
          </p:nvSpPr>
          <p:spPr>
            <a:xfrm>
              <a:off x="0" y="0"/>
              <a:ext cx="1884516" cy="2725927"/>
            </a:xfrm>
            <a:custGeom>
              <a:avLst/>
              <a:gdLst/>
              <a:ahLst/>
              <a:cxnLst/>
              <a:rect l="l" t="t" r="r" b="b"/>
              <a:pathLst>
                <a:path w="1884516" h="2725927">
                  <a:moveTo>
                    <a:pt x="0" y="0"/>
                  </a:moveTo>
                  <a:lnTo>
                    <a:pt x="1884516" y="0"/>
                  </a:lnTo>
                  <a:lnTo>
                    <a:pt x="1884516" y="2725927"/>
                  </a:lnTo>
                  <a:lnTo>
                    <a:pt x="0" y="2725927"/>
                  </a:lnTo>
                  <a:close/>
                </a:path>
              </a:pathLst>
            </a:custGeom>
            <a:solidFill>
              <a:srgbClr val="48BAC3"/>
            </a:solidFill>
          </p:spPr>
          <p:txBody>
            <a:bodyPr/>
            <a:lstStyle/>
            <a:p>
              <a:endParaRPr lang="en-IN"/>
            </a:p>
          </p:txBody>
        </p:sp>
        <p:sp>
          <p:nvSpPr>
            <p:cNvPr id="4" name="TextBox 4"/>
            <p:cNvSpPr txBox="1"/>
            <p:nvPr/>
          </p:nvSpPr>
          <p:spPr>
            <a:xfrm>
              <a:off x="0" y="-38100"/>
              <a:ext cx="1884516" cy="2764027"/>
            </a:xfrm>
            <a:prstGeom prst="rect">
              <a:avLst/>
            </a:prstGeom>
          </p:spPr>
          <p:txBody>
            <a:bodyPr lIns="50800" tIns="50800" rIns="50800" bIns="50800" rtlCol="0" anchor="ctr"/>
            <a:lstStyle/>
            <a:p>
              <a:pPr algn="ctr">
                <a:lnSpc>
                  <a:spcPts val="2659"/>
                </a:lnSpc>
              </a:pPr>
              <a:endParaRPr/>
            </a:p>
          </p:txBody>
        </p:sp>
      </p:grpSp>
      <p:grpSp>
        <p:nvGrpSpPr>
          <p:cNvPr id="5" name="Group 5"/>
          <p:cNvGrpSpPr>
            <a:grpSpLocks noChangeAspect="1"/>
          </p:cNvGrpSpPr>
          <p:nvPr/>
        </p:nvGrpSpPr>
        <p:grpSpPr>
          <a:xfrm>
            <a:off x="11132728" y="2724634"/>
            <a:ext cx="6533692" cy="6533666"/>
            <a:chOff x="0" y="0"/>
            <a:chExt cx="6350025" cy="6350000"/>
          </a:xfrm>
        </p:grpSpPr>
        <p:sp>
          <p:nvSpPr>
            <p:cNvPr id="6" name="Freeform 6"/>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2"/>
              <a:stretch>
                <a:fillRect l="-49999"/>
              </a:stretch>
            </a:blipFill>
          </p:spPr>
          <p:txBody>
            <a:bodyPr/>
            <a:lstStyle/>
            <a:p>
              <a:endParaRPr lang="en-IN"/>
            </a:p>
          </p:txBody>
        </p:sp>
      </p:grpSp>
      <p:grpSp>
        <p:nvGrpSpPr>
          <p:cNvPr id="7" name="Group 7"/>
          <p:cNvGrpSpPr/>
          <p:nvPr/>
        </p:nvGrpSpPr>
        <p:grpSpPr>
          <a:xfrm>
            <a:off x="0" y="1028700"/>
            <a:ext cx="17666420" cy="2121736"/>
            <a:chOff x="0" y="0"/>
            <a:chExt cx="4652884" cy="558811"/>
          </a:xfrm>
        </p:grpSpPr>
        <p:sp>
          <p:nvSpPr>
            <p:cNvPr id="8" name="Freeform 8"/>
            <p:cNvSpPr/>
            <p:nvPr/>
          </p:nvSpPr>
          <p:spPr>
            <a:xfrm>
              <a:off x="0" y="0"/>
              <a:ext cx="4652884" cy="558811"/>
            </a:xfrm>
            <a:custGeom>
              <a:avLst/>
              <a:gdLst/>
              <a:ahLst/>
              <a:cxnLst/>
              <a:rect l="l" t="t" r="r" b="b"/>
              <a:pathLst>
                <a:path w="4652884" h="558811">
                  <a:moveTo>
                    <a:pt x="0" y="0"/>
                  </a:moveTo>
                  <a:lnTo>
                    <a:pt x="4652884" y="0"/>
                  </a:lnTo>
                  <a:lnTo>
                    <a:pt x="4652884" y="558811"/>
                  </a:lnTo>
                  <a:lnTo>
                    <a:pt x="0" y="558811"/>
                  </a:lnTo>
                  <a:close/>
                </a:path>
              </a:pathLst>
            </a:custGeom>
            <a:solidFill>
              <a:srgbClr val="2D3541"/>
            </a:solidFill>
          </p:spPr>
          <p:txBody>
            <a:bodyPr/>
            <a:lstStyle/>
            <a:p>
              <a:endParaRPr lang="en-IN"/>
            </a:p>
          </p:txBody>
        </p:sp>
        <p:sp>
          <p:nvSpPr>
            <p:cNvPr id="9" name="TextBox 9"/>
            <p:cNvSpPr txBox="1"/>
            <p:nvPr/>
          </p:nvSpPr>
          <p:spPr>
            <a:xfrm>
              <a:off x="0" y="-38100"/>
              <a:ext cx="4652884" cy="596911"/>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1330844" y="1635860"/>
            <a:ext cx="4783565" cy="1288416"/>
          </a:xfrm>
          <a:prstGeom prst="rect">
            <a:avLst/>
          </a:prstGeom>
        </p:spPr>
        <p:txBody>
          <a:bodyPr lIns="0" tIns="0" rIns="0" bIns="0" rtlCol="0" anchor="t">
            <a:spAutoFit/>
          </a:bodyPr>
          <a:lstStyle/>
          <a:p>
            <a:pPr>
              <a:lnSpc>
                <a:spcPts val="9130"/>
              </a:lnSpc>
            </a:pPr>
            <a:r>
              <a:rPr lang="en-US" sz="11000">
                <a:solidFill>
                  <a:srgbClr val="FFFFFF"/>
                </a:solidFill>
                <a:latin typeface="Bebas Neue"/>
              </a:rPr>
              <a:t>FEATURES</a:t>
            </a:r>
          </a:p>
        </p:txBody>
      </p:sp>
      <p:sp>
        <p:nvSpPr>
          <p:cNvPr id="11" name="TextBox 11"/>
          <p:cNvSpPr txBox="1"/>
          <p:nvPr/>
        </p:nvSpPr>
        <p:spPr>
          <a:xfrm>
            <a:off x="753970" y="4073537"/>
            <a:ext cx="9674154" cy="3740610"/>
          </a:xfrm>
          <a:prstGeom prst="rect">
            <a:avLst/>
          </a:prstGeom>
        </p:spPr>
        <p:txBody>
          <a:bodyPr lIns="0" tIns="0" rIns="0" bIns="0" rtlCol="0" anchor="t">
            <a:spAutoFit/>
          </a:bodyPr>
          <a:lstStyle/>
          <a:p>
            <a:pPr marL="717062" lvl="1" indent="-358531" algn="just">
              <a:lnSpc>
                <a:spcPts val="4981"/>
              </a:lnSpc>
              <a:buFont typeface="Arial"/>
              <a:buChar char="•"/>
            </a:pPr>
            <a:r>
              <a:rPr lang="en-US" sz="3321">
                <a:solidFill>
                  <a:srgbClr val="000000"/>
                </a:solidFill>
                <a:latin typeface="Canva Sans Bold"/>
              </a:rPr>
              <a:t>Doctor Search and Listings</a:t>
            </a:r>
          </a:p>
          <a:p>
            <a:pPr marL="717062" lvl="1" indent="-358531" algn="just">
              <a:lnSpc>
                <a:spcPts val="4981"/>
              </a:lnSpc>
              <a:buFont typeface="Arial"/>
              <a:buChar char="•"/>
            </a:pPr>
            <a:r>
              <a:rPr lang="en-US" sz="3321">
                <a:solidFill>
                  <a:srgbClr val="000000"/>
                </a:solidFill>
                <a:latin typeface="Canva Sans Bold"/>
              </a:rPr>
              <a:t>Appointment Booking</a:t>
            </a:r>
          </a:p>
          <a:p>
            <a:pPr marL="717062" lvl="1" indent="-358531" algn="just">
              <a:lnSpc>
                <a:spcPts val="4981"/>
              </a:lnSpc>
              <a:buFont typeface="Arial"/>
              <a:buChar char="•"/>
            </a:pPr>
            <a:r>
              <a:rPr lang="en-US" sz="3321">
                <a:solidFill>
                  <a:srgbClr val="000000"/>
                </a:solidFill>
                <a:latin typeface="Canva Sans Bold"/>
              </a:rPr>
              <a:t>Health Education Resources</a:t>
            </a:r>
          </a:p>
          <a:p>
            <a:pPr marL="717062" lvl="1" indent="-358531" algn="just">
              <a:lnSpc>
                <a:spcPts val="4981"/>
              </a:lnSpc>
              <a:buFont typeface="Arial"/>
              <a:buChar char="•"/>
            </a:pPr>
            <a:r>
              <a:rPr lang="en-US" sz="3321">
                <a:solidFill>
                  <a:srgbClr val="000000"/>
                </a:solidFill>
                <a:latin typeface="Canva Sans Bold"/>
              </a:rPr>
              <a:t>User Accounts and Profiles</a:t>
            </a:r>
          </a:p>
          <a:p>
            <a:pPr marL="717062" lvl="1" indent="-358531" algn="just">
              <a:lnSpc>
                <a:spcPts val="4981"/>
              </a:lnSpc>
              <a:buFont typeface="Arial"/>
              <a:buChar char="•"/>
            </a:pPr>
            <a:r>
              <a:rPr lang="en-US" sz="3321">
                <a:solidFill>
                  <a:srgbClr val="000000"/>
                </a:solidFill>
                <a:latin typeface="Canva Sans Bold"/>
              </a:rPr>
              <a:t>Emergency Services Information</a:t>
            </a:r>
          </a:p>
          <a:p>
            <a:pPr marL="717062" lvl="1" indent="-358531" algn="just">
              <a:lnSpc>
                <a:spcPts val="4981"/>
              </a:lnSpc>
              <a:buFont typeface="Arial"/>
              <a:buChar char="•"/>
            </a:pPr>
            <a:r>
              <a:rPr lang="en-US" sz="3321">
                <a:solidFill>
                  <a:srgbClr val="000000"/>
                </a:solidFill>
                <a:latin typeface="Canva Sans Bold"/>
              </a:rPr>
              <a:t>Appointment History and Medical Records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D3541"/>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5661" r="-15661"/>
            </a:stretch>
          </a:blipFill>
        </p:spPr>
        <p:txBody>
          <a:bodyPr/>
          <a:lstStyle/>
          <a:p>
            <a:endParaRPr lang="en-IN"/>
          </a:p>
        </p:txBody>
      </p:sp>
      <p:grpSp>
        <p:nvGrpSpPr>
          <p:cNvPr id="3" name="Group 3"/>
          <p:cNvGrpSpPr/>
          <p:nvPr/>
        </p:nvGrpSpPr>
        <p:grpSpPr>
          <a:xfrm>
            <a:off x="-115294" y="3689511"/>
            <a:ext cx="18518589" cy="6597489"/>
            <a:chOff x="0" y="0"/>
            <a:chExt cx="4877324" cy="1737610"/>
          </a:xfrm>
        </p:grpSpPr>
        <p:sp>
          <p:nvSpPr>
            <p:cNvPr id="4" name="Freeform 4"/>
            <p:cNvSpPr/>
            <p:nvPr/>
          </p:nvSpPr>
          <p:spPr>
            <a:xfrm>
              <a:off x="0" y="0"/>
              <a:ext cx="4877324" cy="1737610"/>
            </a:xfrm>
            <a:custGeom>
              <a:avLst/>
              <a:gdLst/>
              <a:ahLst/>
              <a:cxnLst/>
              <a:rect l="l" t="t" r="r" b="b"/>
              <a:pathLst>
                <a:path w="4877324" h="1737610">
                  <a:moveTo>
                    <a:pt x="0" y="0"/>
                  </a:moveTo>
                  <a:lnTo>
                    <a:pt x="4877324" y="0"/>
                  </a:lnTo>
                  <a:lnTo>
                    <a:pt x="4877324" y="1737610"/>
                  </a:lnTo>
                  <a:lnTo>
                    <a:pt x="0" y="1737610"/>
                  </a:lnTo>
                  <a:close/>
                </a:path>
              </a:pathLst>
            </a:custGeom>
            <a:solidFill>
              <a:srgbClr val="48BAC3"/>
            </a:solidFill>
          </p:spPr>
          <p:txBody>
            <a:bodyPr/>
            <a:lstStyle/>
            <a:p>
              <a:endParaRPr lang="en-IN"/>
            </a:p>
          </p:txBody>
        </p:sp>
        <p:sp>
          <p:nvSpPr>
            <p:cNvPr id="5" name="TextBox 5"/>
            <p:cNvSpPr txBox="1"/>
            <p:nvPr/>
          </p:nvSpPr>
          <p:spPr>
            <a:xfrm>
              <a:off x="0" y="-38100"/>
              <a:ext cx="4877324" cy="1775710"/>
            </a:xfrm>
            <a:prstGeom prst="rect">
              <a:avLst/>
            </a:prstGeom>
          </p:spPr>
          <p:txBody>
            <a:bodyPr lIns="50800" tIns="50800" rIns="50800" bIns="50800" rtlCol="0" anchor="ctr"/>
            <a:lstStyle/>
            <a:p>
              <a:pPr algn="ctr">
                <a:lnSpc>
                  <a:spcPts val="2659"/>
                </a:lnSpc>
              </a:pPr>
              <a:endParaRPr/>
            </a:p>
          </p:txBody>
        </p:sp>
      </p:grpSp>
      <p:grpSp>
        <p:nvGrpSpPr>
          <p:cNvPr id="6" name="Group 6"/>
          <p:cNvGrpSpPr>
            <a:grpSpLocks noChangeAspect="1"/>
          </p:cNvGrpSpPr>
          <p:nvPr/>
        </p:nvGrpSpPr>
        <p:grpSpPr>
          <a:xfrm>
            <a:off x="1028700" y="1143032"/>
            <a:ext cx="8115300" cy="8115268"/>
            <a:chOff x="0" y="0"/>
            <a:chExt cx="6350025" cy="6350000"/>
          </a:xfrm>
        </p:grpSpPr>
        <p:sp>
          <p:nvSpPr>
            <p:cNvPr id="7" name="Freeform 7"/>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3"/>
              <a:stretch>
                <a:fillRect l="-24999" r="-24999"/>
              </a:stretch>
            </a:blipFill>
          </p:spPr>
          <p:txBody>
            <a:bodyPr/>
            <a:lstStyle/>
            <a:p>
              <a:endParaRPr lang="en-IN"/>
            </a:p>
          </p:txBody>
        </p:sp>
      </p:grpSp>
      <p:sp>
        <p:nvSpPr>
          <p:cNvPr id="8" name="AutoShape 8"/>
          <p:cNvSpPr/>
          <p:nvPr/>
        </p:nvSpPr>
        <p:spPr>
          <a:xfrm flipV="1">
            <a:off x="10192039" y="1157320"/>
            <a:ext cx="9177125" cy="0"/>
          </a:xfrm>
          <a:prstGeom prst="line">
            <a:avLst/>
          </a:prstGeom>
          <a:ln w="28575" cap="flat">
            <a:solidFill>
              <a:srgbClr val="2D3541"/>
            </a:solidFill>
            <a:prstDash val="solid"/>
            <a:headEnd type="none" w="sm" len="sm"/>
            <a:tailEnd type="none" w="sm" len="sm"/>
          </a:ln>
        </p:spPr>
        <p:txBody>
          <a:bodyPr/>
          <a:lstStyle/>
          <a:p>
            <a:endParaRPr lang="en-IN"/>
          </a:p>
        </p:txBody>
      </p:sp>
      <p:sp>
        <p:nvSpPr>
          <p:cNvPr id="9" name="TextBox 9"/>
          <p:cNvSpPr txBox="1"/>
          <p:nvPr/>
        </p:nvSpPr>
        <p:spPr>
          <a:xfrm>
            <a:off x="10192039" y="2090199"/>
            <a:ext cx="6426552" cy="947421"/>
          </a:xfrm>
          <a:prstGeom prst="rect">
            <a:avLst/>
          </a:prstGeom>
        </p:spPr>
        <p:txBody>
          <a:bodyPr lIns="0" tIns="0" rIns="0" bIns="0" rtlCol="0" anchor="t">
            <a:spAutoFit/>
          </a:bodyPr>
          <a:lstStyle/>
          <a:p>
            <a:pPr>
              <a:lnSpc>
                <a:spcPts val="6640"/>
              </a:lnSpc>
            </a:pPr>
            <a:r>
              <a:rPr lang="en-US" sz="8000">
                <a:solidFill>
                  <a:srgbClr val="2D3541"/>
                </a:solidFill>
                <a:latin typeface="Bebas Neue"/>
              </a:rPr>
              <a:t>EXPECTED OUTCOME </a:t>
            </a:r>
          </a:p>
        </p:txBody>
      </p:sp>
      <p:sp>
        <p:nvSpPr>
          <p:cNvPr id="10" name="TextBox 10"/>
          <p:cNvSpPr txBox="1"/>
          <p:nvPr/>
        </p:nvSpPr>
        <p:spPr>
          <a:xfrm>
            <a:off x="9724849" y="3909461"/>
            <a:ext cx="7957660" cy="3808251"/>
          </a:xfrm>
          <a:prstGeom prst="rect">
            <a:avLst/>
          </a:prstGeom>
        </p:spPr>
        <p:txBody>
          <a:bodyPr lIns="0" tIns="0" rIns="0" bIns="0" rtlCol="0" anchor="t">
            <a:spAutoFit/>
          </a:bodyPr>
          <a:lstStyle/>
          <a:p>
            <a:pPr marL="882447" lvl="1" indent="-441223">
              <a:lnSpc>
                <a:spcPts val="6090"/>
              </a:lnSpc>
              <a:buFont typeface="Arial"/>
              <a:buChar char="•"/>
            </a:pPr>
            <a:r>
              <a:rPr lang="en-US" sz="4087">
                <a:solidFill>
                  <a:srgbClr val="FFFFFF"/>
                </a:solidFill>
                <a:latin typeface="Canva Sans Bold"/>
              </a:rPr>
              <a:t>User-friendly Interface</a:t>
            </a:r>
          </a:p>
          <a:p>
            <a:pPr marL="882447" lvl="1" indent="-441223">
              <a:lnSpc>
                <a:spcPts val="6090"/>
              </a:lnSpc>
              <a:buFont typeface="Arial"/>
              <a:buChar char="•"/>
            </a:pPr>
            <a:r>
              <a:rPr lang="en-US" sz="4087">
                <a:solidFill>
                  <a:srgbClr val="FFFFFF"/>
                </a:solidFill>
                <a:latin typeface="Canva Sans Bold"/>
              </a:rPr>
              <a:t>Information Accessibility</a:t>
            </a:r>
          </a:p>
          <a:p>
            <a:pPr marL="882447" lvl="1" indent="-441223">
              <a:lnSpc>
                <a:spcPts val="6090"/>
              </a:lnSpc>
              <a:buFont typeface="Arial"/>
              <a:buChar char="•"/>
            </a:pPr>
            <a:r>
              <a:rPr lang="en-US" sz="4087">
                <a:solidFill>
                  <a:srgbClr val="FFFFFF"/>
                </a:solidFill>
                <a:latin typeface="Canva Sans Bold"/>
              </a:rPr>
              <a:t>Online Appointment making system </a:t>
            </a:r>
          </a:p>
          <a:p>
            <a:pPr marL="882447" lvl="1" indent="-441223">
              <a:lnSpc>
                <a:spcPts val="6090"/>
              </a:lnSpc>
              <a:buFont typeface="Arial"/>
              <a:buChar char="•"/>
            </a:pPr>
            <a:r>
              <a:rPr lang="en-US" sz="4087">
                <a:solidFill>
                  <a:srgbClr val="FFFFFF"/>
                </a:solidFill>
                <a:latin typeface="Canva Sans Bold"/>
              </a:rPr>
              <a:t>Mobile Responsiveness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7680875" y="483299"/>
            <a:ext cx="3313416" cy="9557929"/>
          </a:xfrm>
          <a:custGeom>
            <a:avLst/>
            <a:gdLst/>
            <a:ahLst/>
            <a:cxnLst/>
            <a:rect l="l" t="t" r="r" b="b"/>
            <a:pathLst>
              <a:path w="3313416" h="9557929">
                <a:moveTo>
                  <a:pt x="0" y="0"/>
                </a:moveTo>
                <a:lnTo>
                  <a:pt x="3313416" y="0"/>
                </a:lnTo>
                <a:lnTo>
                  <a:pt x="3313416" y="9557929"/>
                </a:lnTo>
                <a:lnTo>
                  <a:pt x="0" y="9557929"/>
                </a:lnTo>
                <a:lnTo>
                  <a:pt x="0" y="0"/>
                </a:lnTo>
                <a:close/>
              </a:path>
            </a:pathLst>
          </a:custGeom>
          <a:blipFill>
            <a:blip r:embed="rId2"/>
            <a:stretch>
              <a:fillRect/>
            </a:stretch>
          </a:blipFill>
        </p:spPr>
        <p:txBody>
          <a:bodyPr/>
          <a:lstStyle/>
          <a:p>
            <a:endParaRPr lang="en-IN"/>
          </a:p>
        </p:txBody>
      </p:sp>
      <p:sp>
        <p:nvSpPr>
          <p:cNvPr id="3" name="Freeform 3"/>
          <p:cNvSpPr/>
          <p:nvPr/>
        </p:nvSpPr>
        <p:spPr>
          <a:xfrm>
            <a:off x="11468765" y="245772"/>
            <a:ext cx="6441849" cy="9803702"/>
          </a:xfrm>
          <a:custGeom>
            <a:avLst/>
            <a:gdLst/>
            <a:ahLst/>
            <a:cxnLst/>
            <a:rect l="l" t="t" r="r" b="b"/>
            <a:pathLst>
              <a:path w="6441849" h="9803702">
                <a:moveTo>
                  <a:pt x="0" y="0"/>
                </a:moveTo>
                <a:lnTo>
                  <a:pt x="6441848" y="0"/>
                </a:lnTo>
                <a:lnTo>
                  <a:pt x="6441848" y="9803702"/>
                </a:lnTo>
                <a:lnTo>
                  <a:pt x="0" y="9803702"/>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2280163" y="1642318"/>
            <a:ext cx="3340638" cy="833628"/>
          </a:xfrm>
          <a:prstGeom prst="rect">
            <a:avLst/>
          </a:prstGeom>
        </p:spPr>
        <p:txBody>
          <a:bodyPr lIns="0" tIns="0" rIns="0" bIns="0" rtlCol="0" anchor="t">
            <a:spAutoFit/>
          </a:bodyPr>
          <a:lstStyle/>
          <a:p>
            <a:pPr>
              <a:lnSpc>
                <a:spcPts val="5976"/>
              </a:lnSpc>
            </a:pPr>
            <a:r>
              <a:rPr lang="en-US" sz="7200">
                <a:solidFill>
                  <a:srgbClr val="35495E"/>
                </a:solidFill>
                <a:latin typeface="Bebas Neue"/>
              </a:rPr>
              <a:t>PROTOTYPE</a:t>
            </a:r>
          </a:p>
        </p:txBody>
      </p:sp>
      <p:sp>
        <p:nvSpPr>
          <p:cNvPr id="5" name="Freeform 5"/>
          <p:cNvSpPr/>
          <p:nvPr/>
        </p:nvSpPr>
        <p:spPr>
          <a:xfrm>
            <a:off x="786418" y="2740342"/>
            <a:ext cx="6328127" cy="7300886"/>
          </a:xfrm>
          <a:custGeom>
            <a:avLst/>
            <a:gdLst/>
            <a:ahLst/>
            <a:cxnLst/>
            <a:rect l="l" t="t" r="r" b="b"/>
            <a:pathLst>
              <a:path w="6328127" h="7300886">
                <a:moveTo>
                  <a:pt x="0" y="0"/>
                </a:moveTo>
                <a:lnTo>
                  <a:pt x="6328127" y="0"/>
                </a:lnTo>
                <a:lnTo>
                  <a:pt x="6328127" y="7300886"/>
                </a:lnTo>
                <a:lnTo>
                  <a:pt x="0" y="7300886"/>
                </a:lnTo>
                <a:lnTo>
                  <a:pt x="0" y="0"/>
                </a:lnTo>
                <a:close/>
              </a:path>
            </a:pathLst>
          </a:custGeom>
          <a:blipFill>
            <a:blip r:embed="rId4"/>
            <a:stretch>
              <a:fillRect/>
            </a:stretch>
          </a:blipFill>
        </p:spPr>
        <p:txBody>
          <a:bodyPr/>
          <a:lstStyle/>
          <a:p>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254</Words>
  <Application>Microsoft Office PowerPoint</Application>
  <PresentationFormat>Custom</PresentationFormat>
  <Paragraphs>61</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Proxima Nova</vt:lpstr>
      <vt:lpstr>Canva Sans Bold</vt:lpstr>
      <vt:lpstr>Bebas Neue</vt:lpstr>
      <vt:lpstr>Canva Sans Italics</vt:lpstr>
      <vt:lpstr>Calibri</vt:lpstr>
      <vt:lpstr>Arial</vt:lpstr>
      <vt:lpstr>Canva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MEdisearch</dc:title>
  <cp:lastModifiedBy>Gayatri Gosavi</cp:lastModifiedBy>
  <cp:revision>1</cp:revision>
  <dcterms:created xsi:type="dcterms:W3CDTF">2006-08-16T00:00:00Z</dcterms:created>
  <dcterms:modified xsi:type="dcterms:W3CDTF">2023-11-07T09:09:36Z</dcterms:modified>
  <dc:identifier>DAFu9aUU0wI</dc:identifier>
</cp:coreProperties>
</file>

<file path=docProps/thumbnail.jpeg>
</file>